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9" r:id="rId4"/>
    <p:sldId id="273" r:id="rId5"/>
    <p:sldId id="274" r:id="rId6"/>
    <p:sldId id="260" r:id="rId7"/>
    <p:sldId id="265" r:id="rId8"/>
    <p:sldId id="261" r:id="rId9"/>
    <p:sldId id="263" r:id="rId10"/>
    <p:sldId id="262" r:id="rId11"/>
    <p:sldId id="264" r:id="rId12"/>
    <p:sldId id="272" r:id="rId13"/>
    <p:sldId id="266" r:id="rId14"/>
    <p:sldId id="267" r:id="rId15"/>
    <p:sldId id="268" r:id="rId16"/>
    <p:sldId id="269" r:id="rId17"/>
    <p:sldId id="275" r:id="rId18"/>
    <p:sldId id="276" r:id="rId19"/>
    <p:sldId id="278" r:id="rId20"/>
    <p:sldId id="277" r:id="rId21"/>
    <p:sldId id="270" r:id="rId22"/>
    <p:sldId id="271"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7" d="100"/>
          <a:sy n="77" d="100"/>
        </p:scale>
        <p:origin x="91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BE4C1-3E02-4C94-B6D3-39861DA622B4}" type="datetimeFigureOut">
              <a:rPr lang="en-IN" smtClean="0"/>
              <a:t>13-06-2025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A3270-0EC6-44C3-827A-9A48B4BABB48}" type="slidenum">
              <a:rPr lang="en-IN" smtClean="0"/>
              <a:t>‹#›</a:t>
            </a:fld>
            <a:endParaRPr lang="en-IN"/>
          </a:p>
        </p:txBody>
      </p:sp>
    </p:spTree>
    <p:extLst>
      <p:ext uri="{BB962C8B-B14F-4D97-AF65-F5344CB8AC3E}">
        <p14:creationId xmlns:p14="http://schemas.microsoft.com/office/powerpoint/2010/main" val="207660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DA3270-0EC6-44C3-827A-9A48B4BABB48}" type="slidenum">
              <a:rPr lang="en-IN" smtClean="0"/>
              <a:t>5</a:t>
            </a:fld>
            <a:endParaRPr lang="en-IN"/>
          </a:p>
        </p:txBody>
      </p:sp>
    </p:spTree>
    <p:extLst>
      <p:ext uri="{BB962C8B-B14F-4D97-AF65-F5344CB8AC3E}">
        <p14:creationId xmlns:p14="http://schemas.microsoft.com/office/powerpoint/2010/main" val="2127587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DA3270-0EC6-44C3-827A-9A48B4BABB48}" type="slidenum">
              <a:rPr lang="en-IN" smtClean="0"/>
              <a:t>6</a:t>
            </a:fld>
            <a:endParaRPr lang="en-IN"/>
          </a:p>
        </p:txBody>
      </p:sp>
    </p:spTree>
    <p:extLst>
      <p:ext uri="{BB962C8B-B14F-4D97-AF65-F5344CB8AC3E}">
        <p14:creationId xmlns:p14="http://schemas.microsoft.com/office/powerpoint/2010/main" val="2539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DA3270-0EC6-44C3-827A-9A48B4BABB48}" type="slidenum">
              <a:rPr lang="en-IN" smtClean="0"/>
              <a:t>10</a:t>
            </a:fld>
            <a:endParaRPr lang="en-IN"/>
          </a:p>
        </p:txBody>
      </p:sp>
    </p:spTree>
    <p:extLst>
      <p:ext uri="{BB962C8B-B14F-4D97-AF65-F5344CB8AC3E}">
        <p14:creationId xmlns:p14="http://schemas.microsoft.com/office/powerpoint/2010/main" val="121598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DA3270-0EC6-44C3-827A-9A48B4BABB48}" type="slidenum">
              <a:rPr lang="en-IN" smtClean="0"/>
              <a:t>15</a:t>
            </a:fld>
            <a:endParaRPr lang="en-IN"/>
          </a:p>
        </p:txBody>
      </p:sp>
    </p:spTree>
    <p:extLst>
      <p:ext uri="{BB962C8B-B14F-4D97-AF65-F5344CB8AC3E}">
        <p14:creationId xmlns:p14="http://schemas.microsoft.com/office/powerpoint/2010/main" val="384972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9E55-BF99-2350-A580-C3875DDBB0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B007C6-29B4-7812-A78B-B856E53747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28839D3-A5B8-AAEF-DAEE-D6AEA76F7D93}"/>
              </a:ext>
            </a:extLst>
          </p:cNvPr>
          <p:cNvSpPr>
            <a:spLocks noGrp="1"/>
          </p:cNvSpPr>
          <p:nvPr>
            <p:ph type="dt" sz="half" idx="10"/>
          </p:nvPr>
        </p:nvSpPr>
        <p:spPr/>
        <p:txBody>
          <a:bodyPr/>
          <a:lstStyle/>
          <a:p>
            <a:fld id="{D08C1068-58CB-4F24-AB88-2B6221245376}" type="datetimeFigureOut">
              <a:rPr lang="en-IN" smtClean="0"/>
              <a:t>13-06-2025</a:t>
            </a:fld>
            <a:endParaRPr lang="en-IN"/>
          </a:p>
        </p:txBody>
      </p:sp>
      <p:sp>
        <p:nvSpPr>
          <p:cNvPr id="5" name="Footer Placeholder 4">
            <a:extLst>
              <a:ext uri="{FF2B5EF4-FFF2-40B4-BE49-F238E27FC236}">
                <a16:creationId xmlns:a16="http://schemas.microsoft.com/office/drawing/2014/main" id="{3EEF60EB-D4FE-B772-386B-69CD33F08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5639F5-09A0-0067-5735-FEE5F1613DD2}"/>
              </a:ext>
            </a:extLst>
          </p:cNvPr>
          <p:cNvSpPr>
            <a:spLocks noGrp="1"/>
          </p:cNvSpPr>
          <p:nvPr>
            <p:ph type="sldNum" sz="quarter" idx="12"/>
          </p:nvPr>
        </p:nvSpPr>
        <p:spPr/>
        <p:txBody>
          <a:bodyPr/>
          <a:lstStyle/>
          <a:p>
            <a:fld id="{BB72F358-D54B-491F-8F17-5D853AAC55C8}" type="slidenum">
              <a:rPr lang="en-IN" smtClean="0"/>
              <a:t>‹#›</a:t>
            </a:fld>
            <a:endParaRPr lang="en-IN"/>
          </a:p>
        </p:txBody>
      </p:sp>
    </p:spTree>
    <p:extLst>
      <p:ext uri="{BB962C8B-B14F-4D97-AF65-F5344CB8AC3E}">
        <p14:creationId xmlns:p14="http://schemas.microsoft.com/office/powerpoint/2010/main" val="117511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55AB-773B-4748-C200-E5B23AEBDB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D11D94-3538-C80E-EB5B-2EF0D055C5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252040-0C42-F6F7-DE94-92179787F93A}"/>
              </a:ext>
            </a:extLst>
          </p:cNvPr>
          <p:cNvSpPr>
            <a:spLocks noGrp="1"/>
          </p:cNvSpPr>
          <p:nvPr>
            <p:ph type="dt" sz="half" idx="10"/>
          </p:nvPr>
        </p:nvSpPr>
        <p:spPr/>
        <p:txBody>
          <a:bodyPr/>
          <a:lstStyle/>
          <a:p>
            <a:fld id="{D08C1068-58CB-4F24-AB88-2B6221245376}" type="datetimeFigureOut">
              <a:rPr lang="en-IN" smtClean="0"/>
              <a:t>13-06-2025</a:t>
            </a:fld>
            <a:endParaRPr lang="en-IN"/>
          </a:p>
        </p:txBody>
      </p:sp>
      <p:sp>
        <p:nvSpPr>
          <p:cNvPr id="5" name="Footer Placeholder 4">
            <a:extLst>
              <a:ext uri="{FF2B5EF4-FFF2-40B4-BE49-F238E27FC236}">
                <a16:creationId xmlns:a16="http://schemas.microsoft.com/office/drawing/2014/main" id="{7738BD2F-C185-8666-711F-FF0BAA496B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3FBA3A-9172-DCFC-2789-49F7BD09AE7D}"/>
              </a:ext>
            </a:extLst>
          </p:cNvPr>
          <p:cNvSpPr>
            <a:spLocks noGrp="1"/>
          </p:cNvSpPr>
          <p:nvPr>
            <p:ph type="sldNum" sz="quarter" idx="12"/>
          </p:nvPr>
        </p:nvSpPr>
        <p:spPr/>
        <p:txBody>
          <a:bodyPr/>
          <a:lstStyle/>
          <a:p>
            <a:fld id="{BB72F358-D54B-491F-8F17-5D853AAC55C8}" type="slidenum">
              <a:rPr lang="en-IN" smtClean="0"/>
              <a:t>‹#›</a:t>
            </a:fld>
            <a:endParaRPr lang="en-IN"/>
          </a:p>
        </p:txBody>
      </p:sp>
    </p:spTree>
    <p:extLst>
      <p:ext uri="{BB962C8B-B14F-4D97-AF65-F5344CB8AC3E}">
        <p14:creationId xmlns:p14="http://schemas.microsoft.com/office/powerpoint/2010/main" val="3935950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178139-8BFE-552E-10BC-C71CE9D57B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02D0CB-4D1C-6360-F66F-A551705E3B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99E15D-107F-4B33-7745-9F5A716BD9EF}"/>
              </a:ext>
            </a:extLst>
          </p:cNvPr>
          <p:cNvSpPr>
            <a:spLocks noGrp="1"/>
          </p:cNvSpPr>
          <p:nvPr>
            <p:ph type="dt" sz="half" idx="10"/>
          </p:nvPr>
        </p:nvSpPr>
        <p:spPr/>
        <p:txBody>
          <a:bodyPr/>
          <a:lstStyle/>
          <a:p>
            <a:fld id="{D08C1068-58CB-4F24-AB88-2B6221245376}" type="datetimeFigureOut">
              <a:rPr lang="en-IN" smtClean="0"/>
              <a:t>13-06-2025</a:t>
            </a:fld>
            <a:endParaRPr lang="en-IN"/>
          </a:p>
        </p:txBody>
      </p:sp>
      <p:sp>
        <p:nvSpPr>
          <p:cNvPr id="5" name="Footer Placeholder 4">
            <a:extLst>
              <a:ext uri="{FF2B5EF4-FFF2-40B4-BE49-F238E27FC236}">
                <a16:creationId xmlns:a16="http://schemas.microsoft.com/office/drawing/2014/main" id="{6BE5F578-C2C3-6E96-9971-99895F05B5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908E0F-B264-C7D7-7980-F59BD8804F78}"/>
              </a:ext>
            </a:extLst>
          </p:cNvPr>
          <p:cNvSpPr>
            <a:spLocks noGrp="1"/>
          </p:cNvSpPr>
          <p:nvPr>
            <p:ph type="sldNum" sz="quarter" idx="12"/>
          </p:nvPr>
        </p:nvSpPr>
        <p:spPr/>
        <p:txBody>
          <a:bodyPr/>
          <a:lstStyle/>
          <a:p>
            <a:fld id="{BB72F358-D54B-491F-8F17-5D853AAC55C8}" type="slidenum">
              <a:rPr lang="en-IN" smtClean="0"/>
              <a:t>‹#›</a:t>
            </a:fld>
            <a:endParaRPr lang="en-IN"/>
          </a:p>
        </p:txBody>
      </p:sp>
    </p:spTree>
    <p:extLst>
      <p:ext uri="{BB962C8B-B14F-4D97-AF65-F5344CB8AC3E}">
        <p14:creationId xmlns:p14="http://schemas.microsoft.com/office/powerpoint/2010/main" val="569288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56DD-935B-723D-BDB2-0AD9785B67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E2E93C-8D3C-F60F-7DBA-120E77E127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CD862F-C625-135F-401E-CAFD7E3CD6D4}"/>
              </a:ext>
            </a:extLst>
          </p:cNvPr>
          <p:cNvSpPr>
            <a:spLocks noGrp="1"/>
          </p:cNvSpPr>
          <p:nvPr>
            <p:ph type="dt" sz="half" idx="10"/>
          </p:nvPr>
        </p:nvSpPr>
        <p:spPr/>
        <p:txBody>
          <a:bodyPr/>
          <a:lstStyle/>
          <a:p>
            <a:fld id="{D08C1068-58CB-4F24-AB88-2B6221245376}" type="datetimeFigureOut">
              <a:rPr lang="en-IN" smtClean="0"/>
              <a:t>13-06-2025</a:t>
            </a:fld>
            <a:endParaRPr lang="en-IN"/>
          </a:p>
        </p:txBody>
      </p:sp>
      <p:sp>
        <p:nvSpPr>
          <p:cNvPr id="5" name="Footer Placeholder 4">
            <a:extLst>
              <a:ext uri="{FF2B5EF4-FFF2-40B4-BE49-F238E27FC236}">
                <a16:creationId xmlns:a16="http://schemas.microsoft.com/office/drawing/2014/main" id="{EE8B0AD6-71AD-7A0D-B1D1-D225290D24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3D5255-9DC2-BB65-754D-EEE0D6C21D9E}"/>
              </a:ext>
            </a:extLst>
          </p:cNvPr>
          <p:cNvSpPr>
            <a:spLocks noGrp="1"/>
          </p:cNvSpPr>
          <p:nvPr>
            <p:ph type="sldNum" sz="quarter" idx="12"/>
          </p:nvPr>
        </p:nvSpPr>
        <p:spPr/>
        <p:txBody>
          <a:bodyPr/>
          <a:lstStyle/>
          <a:p>
            <a:fld id="{BB72F358-D54B-491F-8F17-5D853AAC55C8}" type="slidenum">
              <a:rPr lang="en-IN" smtClean="0"/>
              <a:t>‹#›</a:t>
            </a:fld>
            <a:endParaRPr lang="en-IN"/>
          </a:p>
        </p:txBody>
      </p:sp>
    </p:spTree>
    <p:extLst>
      <p:ext uri="{BB962C8B-B14F-4D97-AF65-F5344CB8AC3E}">
        <p14:creationId xmlns:p14="http://schemas.microsoft.com/office/powerpoint/2010/main" val="1684560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EAC68-7799-0016-FA2A-4DE6E55CFF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D11587B-BFA4-92A7-C9AE-1C924A8B5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4475AA-770F-19D1-3C1D-D8AEFFD6792E}"/>
              </a:ext>
            </a:extLst>
          </p:cNvPr>
          <p:cNvSpPr>
            <a:spLocks noGrp="1"/>
          </p:cNvSpPr>
          <p:nvPr>
            <p:ph type="dt" sz="half" idx="10"/>
          </p:nvPr>
        </p:nvSpPr>
        <p:spPr/>
        <p:txBody>
          <a:bodyPr/>
          <a:lstStyle/>
          <a:p>
            <a:fld id="{D08C1068-58CB-4F24-AB88-2B6221245376}" type="datetimeFigureOut">
              <a:rPr lang="en-IN" smtClean="0"/>
              <a:t>13-06-2025</a:t>
            </a:fld>
            <a:endParaRPr lang="en-IN"/>
          </a:p>
        </p:txBody>
      </p:sp>
      <p:sp>
        <p:nvSpPr>
          <p:cNvPr id="5" name="Footer Placeholder 4">
            <a:extLst>
              <a:ext uri="{FF2B5EF4-FFF2-40B4-BE49-F238E27FC236}">
                <a16:creationId xmlns:a16="http://schemas.microsoft.com/office/drawing/2014/main" id="{08FEE4DA-C982-294C-9761-9D4FC4CFFB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714B65-38DA-6376-5824-B11FF7A5F6CB}"/>
              </a:ext>
            </a:extLst>
          </p:cNvPr>
          <p:cNvSpPr>
            <a:spLocks noGrp="1"/>
          </p:cNvSpPr>
          <p:nvPr>
            <p:ph type="sldNum" sz="quarter" idx="12"/>
          </p:nvPr>
        </p:nvSpPr>
        <p:spPr/>
        <p:txBody>
          <a:bodyPr/>
          <a:lstStyle/>
          <a:p>
            <a:fld id="{BB72F358-D54B-491F-8F17-5D853AAC55C8}" type="slidenum">
              <a:rPr lang="en-IN" smtClean="0"/>
              <a:t>‹#›</a:t>
            </a:fld>
            <a:endParaRPr lang="en-IN"/>
          </a:p>
        </p:txBody>
      </p:sp>
    </p:spTree>
    <p:extLst>
      <p:ext uri="{BB962C8B-B14F-4D97-AF65-F5344CB8AC3E}">
        <p14:creationId xmlns:p14="http://schemas.microsoft.com/office/powerpoint/2010/main" val="197042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A9C98-D38F-3281-2288-3DD226A8FF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74B929-E253-93C6-115F-2CDDBF2193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BF5F52-3554-B652-B42C-8B0CC9CECE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1755DA-0A82-449E-F1A3-7DA8343E6E45}"/>
              </a:ext>
            </a:extLst>
          </p:cNvPr>
          <p:cNvSpPr>
            <a:spLocks noGrp="1"/>
          </p:cNvSpPr>
          <p:nvPr>
            <p:ph type="dt" sz="half" idx="10"/>
          </p:nvPr>
        </p:nvSpPr>
        <p:spPr/>
        <p:txBody>
          <a:bodyPr/>
          <a:lstStyle/>
          <a:p>
            <a:fld id="{D08C1068-58CB-4F24-AB88-2B6221245376}" type="datetimeFigureOut">
              <a:rPr lang="en-IN" smtClean="0"/>
              <a:t>13-06-2025</a:t>
            </a:fld>
            <a:endParaRPr lang="en-IN"/>
          </a:p>
        </p:txBody>
      </p:sp>
      <p:sp>
        <p:nvSpPr>
          <p:cNvPr id="6" name="Footer Placeholder 5">
            <a:extLst>
              <a:ext uri="{FF2B5EF4-FFF2-40B4-BE49-F238E27FC236}">
                <a16:creationId xmlns:a16="http://schemas.microsoft.com/office/drawing/2014/main" id="{87F67D19-558A-5297-B9D0-492125C3DA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B4AEAF-CE0E-060D-DD23-51FE5F4CC9EF}"/>
              </a:ext>
            </a:extLst>
          </p:cNvPr>
          <p:cNvSpPr>
            <a:spLocks noGrp="1"/>
          </p:cNvSpPr>
          <p:nvPr>
            <p:ph type="sldNum" sz="quarter" idx="12"/>
          </p:nvPr>
        </p:nvSpPr>
        <p:spPr/>
        <p:txBody>
          <a:bodyPr/>
          <a:lstStyle/>
          <a:p>
            <a:fld id="{BB72F358-D54B-491F-8F17-5D853AAC55C8}" type="slidenum">
              <a:rPr lang="en-IN" smtClean="0"/>
              <a:t>‹#›</a:t>
            </a:fld>
            <a:endParaRPr lang="en-IN"/>
          </a:p>
        </p:txBody>
      </p:sp>
    </p:spTree>
    <p:extLst>
      <p:ext uri="{BB962C8B-B14F-4D97-AF65-F5344CB8AC3E}">
        <p14:creationId xmlns:p14="http://schemas.microsoft.com/office/powerpoint/2010/main" val="3714173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A9B1D-D356-E133-A870-ED31970FA16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92C8B6-DD9E-CF56-F2F6-36407CADA4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2D2B60-4953-10AD-D014-88D73EE145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1B8FA0-A768-73FB-3258-BA1B62B743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3A5EAC-A44C-4535-3CFE-77F794F17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C98B91B-84FB-EA67-79F5-417595173526}"/>
              </a:ext>
            </a:extLst>
          </p:cNvPr>
          <p:cNvSpPr>
            <a:spLocks noGrp="1"/>
          </p:cNvSpPr>
          <p:nvPr>
            <p:ph type="dt" sz="half" idx="10"/>
          </p:nvPr>
        </p:nvSpPr>
        <p:spPr/>
        <p:txBody>
          <a:bodyPr/>
          <a:lstStyle/>
          <a:p>
            <a:fld id="{D08C1068-58CB-4F24-AB88-2B6221245376}" type="datetimeFigureOut">
              <a:rPr lang="en-IN" smtClean="0"/>
              <a:t>13-06-2025</a:t>
            </a:fld>
            <a:endParaRPr lang="en-IN"/>
          </a:p>
        </p:txBody>
      </p:sp>
      <p:sp>
        <p:nvSpPr>
          <p:cNvPr id="8" name="Footer Placeholder 7">
            <a:extLst>
              <a:ext uri="{FF2B5EF4-FFF2-40B4-BE49-F238E27FC236}">
                <a16:creationId xmlns:a16="http://schemas.microsoft.com/office/drawing/2014/main" id="{AF44D554-EFA5-EA59-6727-2D7D0E8A382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DCBEBD-9239-DF30-24EF-D786409BA0DF}"/>
              </a:ext>
            </a:extLst>
          </p:cNvPr>
          <p:cNvSpPr>
            <a:spLocks noGrp="1"/>
          </p:cNvSpPr>
          <p:nvPr>
            <p:ph type="sldNum" sz="quarter" idx="12"/>
          </p:nvPr>
        </p:nvSpPr>
        <p:spPr/>
        <p:txBody>
          <a:bodyPr/>
          <a:lstStyle/>
          <a:p>
            <a:fld id="{BB72F358-D54B-491F-8F17-5D853AAC55C8}" type="slidenum">
              <a:rPr lang="en-IN" smtClean="0"/>
              <a:t>‹#›</a:t>
            </a:fld>
            <a:endParaRPr lang="en-IN"/>
          </a:p>
        </p:txBody>
      </p:sp>
    </p:spTree>
    <p:extLst>
      <p:ext uri="{BB962C8B-B14F-4D97-AF65-F5344CB8AC3E}">
        <p14:creationId xmlns:p14="http://schemas.microsoft.com/office/powerpoint/2010/main" val="3118183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04F14-07DE-45AC-9CC2-651D0ED5AE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5779470-5DCE-40B0-7C2B-141CA98305E6}"/>
              </a:ext>
            </a:extLst>
          </p:cNvPr>
          <p:cNvSpPr>
            <a:spLocks noGrp="1"/>
          </p:cNvSpPr>
          <p:nvPr>
            <p:ph type="dt" sz="half" idx="10"/>
          </p:nvPr>
        </p:nvSpPr>
        <p:spPr/>
        <p:txBody>
          <a:bodyPr/>
          <a:lstStyle/>
          <a:p>
            <a:fld id="{D08C1068-58CB-4F24-AB88-2B6221245376}" type="datetimeFigureOut">
              <a:rPr lang="en-IN" smtClean="0"/>
              <a:t>13-06-2025</a:t>
            </a:fld>
            <a:endParaRPr lang="en-IN"/>
          </a:p>
        </p:txBody>
      </p:sp>
      <p:sp>
        <p:nvSpPr>
          <p:cNvPr id="4" name="Footer Placeholder 3">
            <a:extLst>
              <a:ext uri="{FF2B5EF4-FFF2-40B4-BE49-F238E27FC236}">
                <a16:creationId xmlns:a16="http://schemas.microsoft.com/office/drawing/2014/main" id="{461FE78B-4BA1-5502-95FE-6A330CE73F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374161F-E6C4-DB85-6545-568879207AE2}"/>
              </a:ext>
            </a:extLst>
          </p:cNvPr>
          <p:cNvSpPr>
            <a:spLocks noGrp="1"/>
          </p:cNvSpPr>
          <p:nvPr>
            <p:ph type="sldNum" sz="quarter" idx="12"/>
          </p:nvPr>
        </p:nvSpPr>
        <p:spPr/>
        <p:txBody>
          <a:bodyPr/>
          <a:lstStyle/>
          <a:p>
            <a:fld id="{BB72F358-D54B-491F-8F17-5D853AAC55C8}" type="slidenum">
              <a:rPr lang="en-IN" smtClean="0"/>
              <a:t>‹#›</a:t>
            </a:fld>
            <a:endParaRPr lang="en-IN"/>
          </a:p>
        </p:txBody>
      </p:sp>
    </p:spTree>
    <p:extLst>
      <p:ext uri="{BB962C8B-B14F-4D97-AF65-F5344CB8AC3E}">
        <p14:creationId xmlns:p14="http://schemas.microsoft.com/office/powerpoint/2010/main" val="249404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9A90A-0030-F346-7B5B-C5DCF665910A}"/>
              </a:ext>
            </a:extLst>
          </p:cNvPr>
          <p:cNvSpPr>
            <a:spLocks noGrp="1"/>
          </p:cNvSpPr>
          <p:nvPr>
            <p:ph type="dt" sz="half" idx="10"/>
          </p:nvPr>
        </p:nvSpPr>
        <p:spPr/>
        <p:txBody>
          <a:bodyPr/>
          <a:lstStyle/>
          <a:p>
            <a:fld id="{D08C1068-58CB-4F24-AB88-2B6221245376}" type="datetimeFigureOut">
              <a:rPr lang="en-IN" smtClean="0"/>
              <a:t>13-06-2025</a:t>
            </a:fld>
            <a:endParaRPr lang="en-IN"/>
          </a:p>
        </p:txBody>
      </p:sp>
      <p:sp>
        <p:nvSpPr>
          <p:cNvPr id="3" name="Footer Placeholder 2">
            <a:extLst>
              <a:ext uri="{FF2B5EF4-FFF2-40B4-BE49-F238E27FC236}">
                <a16:creationId xmlns:a16="http://schemas.microsoft.com/office/drawing/2014/main" id="{C3361A37-E1B7-5DDE-54C0-E351067514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DEE1B5C-0C02-A3B8-3F60-CEFC95808CBE}"/>
              </a:ext>
            </a:extLst>
          </p:cNvPr>
          <p:cNvSpPr>
            <a:spLocks noGrp="1"/>
          </p:cNvSpPr>
          <p:nvPr>
            <p:ph type="sldNum" sz="quarter" idx="12"/>
          </p:nvPr>
        </p:nvSpPr>
        <p:spPr/>
        <p:txBody>
          <a:bodyPr/>
          <a:lstStyle/>
          <a:p>
            <a:fld id="{BB72F358-D54B-491F-8F17-5D853AAC55C8}" type="slidenum">
              <a:rPr lang="en-IN" smtClean="0"/>
              <a:t>‹#›</a:t>
            </a:fld>
            <a:endParaRPr lang="en-IN"/>
          </a:p>
        </p:txBody>
      </p:sp>
    </p:spTree>
    <p:extLst>
      <p:ext uri="{BB962C8B-B14F-4D97-AF65-F5344CB8AC3E}">
        <p14:creationId xmlns:p14="http://schemas.microsoft.com/office/powerpoint/2010/main" val="3965443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2CB1-8898-2D7A-CFD5-8701FBDE5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5CC21A-7487-8B00-EA50-B14F866A32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F7B6C7-F2FD-B03B-CDD4-967878D94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8C469-E938-358F-6DAE-A27A057D0237}"/>
              </a:ext>
            </a:extLst>
          </p:cNvPr>
          <p:cNvSpPr>
            <a:spLocks noGrp="1"/>
          </p:cNvSpPr>
          <p:nvPr>
            <p:ph type="dt" sz="half" idx="10"/>
          </p:nvPr>
        </p:nvSpPr>
        <p:spPr/>
        <p:txBody>
          <a:bodyPr/>
          <a:lstStyle/>
          <a:p>
            <a:fld id="{D08C1068-58CB-4F24-AB88-2B6221245376}" type="datetimeFigureOut">
              <a:rPr lang="en-IN" smtClean="0"/>
              <a:t>13-06-2025</a:t>
            </a:fld>
            <a:endParaRPr lang="en-IN"/>
          </a:p>
        </p:txBody>
      </p:sp>
      <p:sp>
        <p:nvSpPr>
          <p:cNvPr id="6" name="Footer Placeholder 5">
            <a:extLst>
              <a:ext uri="{FF2B5EF4-FFF2-40B4-BE49-F238E27FC236}">
                <a16:creationId xmlns:a16="http://schemas.microsoft.com/office/drawing/2014/main" id="{0BDEED71-6393-B817-5A38-9B8B23120B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F02B2C-91E6-5245-8C37-D0B9D189A77B}"/>
              </a:ext>
            </a:extLst>
          </p:cNvPr>
          <p:cNvSpPr>
            <a:spLocks noGrp="1"/>
          </p:cNvSpPr>
          <p:nvPr>
            <p:ph type="sldNum" sz="quarter" idx="12"/>
          </p:nvPr>
        </p:nvSpPr>
        <p:spPr/>
        <p:txBody>
          <a:bodyPr/>
          <a:lstStyle/>
          <a:p>
            <a:fld id="{BB72F358-D54B-491F-8F17-5D853AAC55C8}" type="slidenum">
              <a:rPr lang="en-IN" smtClean="0"/>
              <a:t>‹#›</a:t>
            </a:fld>
            <a:endParaRPr lang="en-IN"/>
          </a:p>
        </p:txBody>
      </p:sp>
    </p:spTree>
    <p:extLst>
      <p:ext uri="{BB962C8B-B14F-4D97-AF65-F5344CB8AC3E}">
        <p14:creationId xmlns:p14="http://schemas.microsoft.com/office/powerpoint/2010/main" val="4284766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53FED-9B81-8D67-739D-0A5AAAF06C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162F4B-BA2A-BE72-45DF-0AAF334D28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7BD952-4743-D5F0-010C-3221077E2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B136B-35D9-B8EF-88BC-49C6B4992236}"/>
              </a:ext>
            </a:extLst>
          </p:cNvPr>
          <p:cNvSpPr>
            <a:spLocks noGrp="1"/>
          </p:cNvSpPr>
          <p:nvPr>
            <p:ph type="dt" sz="half" idx="10"/>
          </p:nvPr>
        </p:nvSpPr>
        <p:spPr/>
        <p:txBody>
          <a:bodyPr/>
          <a:lstStyle/>
          <a:p>
            <a:fld id="{D08C1068-58CB-4F24-AB88-2B6221245376}" type="datetimeFigureOut">
              <a:rPr lang="en-IN" smtClean="0"/>
              <a:t>13-06-2025</a:t>
            </a:fld>
            <a:endParaRPr lang="en-IN"/>
          </a:p>
        </p:txBody>
      </p:sp>
      <p:sp>
        <p:nvSpPr>
          <p:cNvPr id="6" name="Footer Placeholder 5">
            <a:extLst>
              <a:ext uri="{FF2B5EF4-FFF2-40B4-BE49-F238E27FC236}">
                <a16:creationId xmlns:a16="http://schemas.microsoft.com/office/drawing/2014/main" id="{1B63404C-C471-28D0-606D-0FDC6199EB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F0C15B-E798-A95A-3676-6EBC6E7912CA}"/>
              </a:ext>
            </a:extLst>
          </p:cNvPr>
          <p:cNvSpPr>
            <a:spLocks noGrp="1"/>
          </p:cNvSpPr>
          <p:nvPr>
            <p:ph type="sldNum" sz="quarter" idx="12"/>
          </p:nvPr>
        </p:nvSpPr>
        <p:spPr/>
        <p:txBody>
          <a:bodyPr/>
          <a:lstStyle/>
          <a:p>
            <a:fld id="{BB72F358-D54B-491F-8F17-5D853AAC55C8}" type="slidenum">
              <a:rPr lang="en-IN" smtClean="0"/>
              <a:t>‹#›</a:t>
            </a:fld>
            <a:endParaRPr lang="en-IN"/>
          </a:p>
        </p:txBody>
      </p:sp>
    </p:spTree>
    <p:extLst>
      <p:ext uri="{BB962C8B-B14F-4D97-AF65-F5344CB8AC3E}">
        <p14:creationId xmlns:p14="http://schemas.microsoft.com/office/powerpoint/2010/main" val="420113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B1943-B152-D320-26D7-CCDB22495F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E226C1-779D-6F87-AF46-B7CEE69605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F0C7D0-843C-A9C2-DAEE-EB25FCB59F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C1068-58CB-4F24-AB88-2B6221245376}" type="datetimeFigureOut">
              <a:rPr lang="en-IN" smtClean="0"/>
              <a:t>13-06-2025</a:t>
            </a:fld>
            <a:endParaRPr lang="en-IN"/>
          </a:p>
        </p:txBody>
      </p:sp>
      <p:sp>
        <p:nvSpPr>
          <p:cNvPr id="5" name="Footer Placeholder 4">
            <a:extLst>
              <a:ext uri="{FF2B5EF4-FFF2-40B4-BE49-F238E27FC236}">
                <a16:creationId xmlns:a16="http://schemas.microsoft.com/office/drawing/2014/main" id="{46A820C9-37B1-1949-EE52-8CF0B0E702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7321DF-EA3E-092A-6A61-AE9B7C582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72F358-D54B-491F-8F17-5D853AAC55C8}" type="slidenum">
              <a:rPr lang="en-IN" smtClean="0"/>
              <a:t>‹#›</a:t>
            </a:fld>
            <a:endParaRPr lang="en-IN"/>
          </a:p>
        </p:txBody>
      </p:sp>
    </p:spTree>
    <p:extLst>
      <p:ext uri="{BB962C8B-B14F-4D97-AF65-F5344CB8AC3E}">
        <p14:creationId xmlns:p14="http://schemas.microsoft.com/office/powerpoint/2010/main" val="2457656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cprm-prototype.vercel.app/admin/department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cprm-prototype.vercel.app/doctor"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cprm-prototype.vercel.app/doctor/patients"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cprm-prototype.vercel.app/doctor/ot"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prm-prototype.vercel.app/nurse"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cprm-prototype.vercel.app/nurse/token-queue" TargetMode="External"/><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s://cprm-prototype.vercel.app/pharmacist"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cprm-prototype.vercel.app/pharmacist/inventory"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cprm-prototype.vercel.app/pharmacist/orders" TargetMode="Externa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https://cprm-prototype.vercel.app/technician"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https://cprm-prototype.vercel.app/technician/displays" TargetMode="External"/><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hyperlink" Target="https://cprm-prototype.vercel.app/technician/blood-bank"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cprm-prototype.vercel.app/profile-settings"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auresh.vercel.app/" TargetMode="External"/><Relationship Id="rId2" Type="http://schemas.openxmlformats.org/officeDocument/2006/relationships/hyperlink" Target="mailto:paigauresh@gmail.com" TargetMode="External"/><Relationship Id="rId1" Type="http://schemas.openxmlformats.org/officeDocument/2006/relationships/slideLayout" Target="../slideLayouts/slideLayout7.xml"/><Relationship Id="rId5" Type="http://schemas.openxmlformats.org/officeDocument/2006/relationships/hyperlink" Target="https://cprm-prototype.vercel.app/" TargetMode="External"/><Relationship Id="rId4" Type="http://schemas.openxmlformats.org/officeDocument/2006/relationships/hyperlink" Target="https://github.com/gaureshpai/cprm-prototyp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prm-prototype.vercel.app/login"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cprm-prototype.vercel.app/display/cmbsamkox001ejp048iqvihh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cprm-prototype.vercel.app/admin" TargetMode="External"/><Relationship Id="rId5" Type="http://schemas.openxmlformats.org/officeDocument/2006/relationships/hyperlink" Target="http://cprm-prototype.vercel.app/admin"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cprm-prototype.vercel.app/admin/overview"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cprm-prototype.vercel.app/admin"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cprm-prototype.vercel.app/admin/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cprm-prototype.vercel.app/admin/displays"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D66C3A-D4B4-6BC2-B89A-1D13C147041D}"/>
              </a:ext>
            </a:extLst>
          </p:cNvPr>
          <p:cNvSpPr txBox="1"/>
          <p:nvPr/>
        </p:nvSpPr>
        <p:spPr>
          <a:xfrm>
            <a:off x="4583222" y="1170360"/>
            <a:ext cx="7855974" cy="1462516"/>
          </a:xfrm>
          <a:prstGeom prst="rect">
            <a:avLst/>
          </a:prstGeom>
          <a:noFill/>
        </p:spPr>
        <p:txBody>
          <a:bodyPr wrap="square">
            <a:spAutoFit/>
          </a:bodyPr>
          <a:lstStyle/>
          <a:p>
            <a:pPr marL="0" indent="0" algn="l">
              <a:lnSpc>
                <a:spcPts val="5550"/>
              </a:lnSpc>
              <a:buNone/>
            </a:pPr>
            <a:r>
              <a:rPr lang="en-US" sz="3200" b="1" dirty="0">
                <a:solidFill>
                  <a:schemeClr val="bg1"/>
                </a:solidFill>
                <a:latin typeface="Poppins Light" panose="00000400000000000000" pitchFamily="2" charset="0"/>
                <a:ea typeface="Poppins Light" pitchFamily="34" charset="-122"/>
                <a:cs typeface="Poppins Light" panose="00000400000000000000" pitchFamily="2" charset="0"/>
              </a:rPr>
              <a:t>CPRM - Centralized Patient &amp; Resource Management System</a:t>
            </a:r>
            <a:endParaRPr lang="en-US" sz="3200" b="1" dirty="0">
              <a:solidFill>
                <a:schemeClr val="bg1"/>
              </a:solidFill>
              <a:latin typeface="Poppins Light" panose="00000400000000000000" pitchFamily="2" charset="0"/>
              <a:cs typeface="Poppins Light" panose="00000400000000000000" pitchFamily="2" charset="0"/>
            </a:endParaRPr>
          </a:p>
        </p:txBody>
      </p:sp>
      <p:sp>
        <p:nvSpPr>
          <p:cNvPr id="7" name="TextBox 6">
            <a:extLst>
              <a:ext uri="{FF2B5EF4-FFF2-40B4-BE49-F238E27FC236}">
                <a16:creationId xmlns:a16="http://schemas.microsoft.com/office/drawing/2014/main" id="{A3F11138-C283-1293-DDDD-38AD2B425405}"/>
              </a:ext>
            </a:extLst>
          </p:cNvPr>
          <p:cNvSpPr txBox="1"/>
          <p:nvPr/>
        </p:nvSpPr>
        <p:spPr>
          <a:xfrm>
            <a:off x="4583222" y="3064325"/>
            <a:ext cx="5078361" cy="435889"/>
          </a:xfrm>
          <a:prstGeom prst="rect">
            <a:avLst/>
          </a:prstGeom>
          <a:noFill/>
        </p:spPr>
        <p:txBody>
          <a:bodyPr wrap="square">
            <a:spAutoFit/>
          </a:bodyPr>
          <a:lstStyle/>
          <a:p>
            <a:pPr marL="0" indent="0" algn="l">
              <a:lnSpc>
                <a:spcPts val="2850"/>
              </a:lnSpc>
              <a:buNone/>
            </a:pPr>
            <a:r>
              <a:rPr lang="en-US" sz="1800" dirty="0">
                <a:solidFill>
                  <a:schemeClr val="bg1"/>
                </a:solidFill>
                <a:latin typeface="Poppins Light" panose="00000400000000000000" pitchFamily="2" charset="0"/>
                <a:ea typeface="Roboto Light" pitchFamily="34" charset="-122"/>
                <a:cs typeface="Poppins Light" panose="00000400000000000000" pitchFamily="2" charset="0"/>
              </a:rPr>
              <a:t>Smart Display System for Wenlock Hospital</a:t>
            </a:r>
            <a:endParaRPr lang="en-US" sz="1800" dirty="0">
              <a:solidFill>
                <a:schemeClr val="bg1"/>
              </a:solidFill>
              <a:latin typeface="Poppins Light" panose="00000400000000000000" pitchFamily="2" charset="0"/>
              <a:cs typeface="Poppins Light" panose="00000400000000000000" pitchFamily="2" charset="0"/>
            </a:endParaRPr>
          </a:p>
        </p:txBody>
      </p:sp>
      <p:pic>
        <p:nvPicPr>
          <p:cNvPr id="11" name="Picture 10">
            <a:extLst>
              <a:ext uri="{FF2B5EF4-FFF2-40B4-BE49-F238E27FC236}">
                <a16:creationId xmlns:a16="http://schemas.microsoft.com/office/drawing/2014/main" id="{937F371B-14BD-B2E1-062D-88DA945D1E4D}"/>
              </a:ext>
            </a:extLst>
          </p:cNvPr>
          <p:cNvPicPr>
            <a:picLocks noChangeAspect="1"/>
          </p:cNvPicPr>
          <p:nvPr/>
        </p:nvPicPr>
        <p:blipFill>
          <a:blip r:embed="rId2"/>
          <a:stretch>
            <a:fillRect/>
          </a:stretch>
        </p:blipFill>
        <p:spPr>
          <a:xfrm>
            <a:off x="894736" y="1170360"/>
            <a:ext cx="3205316" cy="3205316"/>
          </a:xfrm>
          <a:prstGeom prst="rect">
            <a:avLst/>
          </a:prstGeom>
        </p:spPr>
      </p:pic>
      <p:sp>
        <p:nvSpPr>
          <p:cNvPr id="12" name="TextBox 11">
            <a:extLst>
              <a:ext uri="{FF2B5EF4-FFF2-40B4-BE49-F238E27FC236}">
                <a16:creationId xmlns:a16="http://schemas.microsoft.com/office/drawing/2014/main" id="{23123669-B861-8099-0E67-768566C0A3F1}"/>
              </a:ext>
            </a:extLst>
          </p:cNvPr>
          <p:cNvSpPr txBox="1"/>
          <p:nvPr/>
        </p:nvSpPr>
        <p:spPr>
          <a:xfrm>
            <a:off x="4583222" y="3931663"/>
            <a:ext cx="3674404" cy="369332"/>
          </a:xfrm>
          <a:prstGeom prst="rect">
            <a:avLst/>
          </a:prstGeom>
          <a:noFill/>
        </p:spPr>
        <p:txBody>
          <a:bodyPr wrap="none" rtlCol="0">
            <a:spAutoFit/>
          </a:bodyPr>
          <a:lstStyle/>
          <a:p>
            <a:r>
              <a:rPr lang="en-US" dirty="0">
                <a:solidFill>
                  <a:schemeClr val="bg1"/>
                </a:solidFill>
                <a:latin typeface="Poppins Light" panose="00000400000000000000" pitchFamily="2" charset="0"/>
                <a:cs typeface="Poppins Light" panose="00000400000000000000" pitchFamily="2" charset="0"/>
              </a:rPr>
              <a:t>- Submission By Gauresh G Pai</a:t>
            </a:r>
            <a:endParaRPr lang="en-IN" dirty="0">
              <a:solidFill>
                <a:schemeClr val="bg1"/>
              </a:solidFill>
              <a:latin typeface="Poppins Light" panose="00000400000000000000" pitchFamily="2" charset="0"/>
              <a:cs typeface="Poppins Light" panose="00000400000000000000" pitchFamily="2" charset="0"/>
            </a:endParaRPr>
          </a:p>
        </p:txBody>
      </p:sp>
      <p:sp>
        <p:nvSpPr>
          <p:cNvPr id="14" name="TextBox 13">
            <a:extLst>
              <a:ext uri="{FF2B5EF4-FFF2-40B4-BE49-F238E27FC236}">
                <a16:creationId xmlns:a16="http://schemas.microsoft.com/office/drawing/2014/main" id="{3D2A5AA2-9EDE-D9D1-F2B4-9774F6D66BD7}"/>
              </a:ext>
            </a:extLst>
          </p:cNvPr>
          <p:cNvSpPr txBox="1"/>
          <p:nvPr/>
        </p:nvSpPr>
        <p:spPr>
          <a:xfrm>
            <a:off x="894736" y="5182504"/>
            <a:ext cx="10773803" cy="1176156"/>
          </a:xfrm>
          <a:prstGeom prst="rect">
            <a:avLst/>
          </a:prstGeom>
          <a:noFill/>
        </p:spPr>
        <p:txBody>
          <a:bodyPr wrap="square">
            <a:spAutoFit/>
          </a:bodyPr>
          <a:lstStyle/>
          <a:p>
            <a:pPr marL="0" indent="0" algn="l">
              <a:lnSpc>
                <a:spcPts val="2850"/>
              </a:lnSpc>
              <a:buNone/>
            </a:pPr>
            <a:r>
              <a:rPr lang="en-US" sz="1800" dirty="0">
                <a:solidFill>
                  <a:schemeClr val="bg1"/>
                </a:solidFill>
                <a:latin typeface="Poppins Light" panose="00000400000000000000" pitchFamily="2" charset="0"/>
                <a:ea typeface="Fira Sans" pitchFamily="34" charset="-122"/>
                <a:cs typeface="Poppins Light" panose="00000400000000000000" pitchFamily="2" charset="0"/>
              </a:rPr>
              <a:t>Welcome to the presentation on the CPRM system. We will explore its key interfaces, focusing on secure access, dynamic display management, and comprehensive technician controls. This overview highlights the system's efficiency and user-centric design.</a:t>
            </a:r>
            <a:endParaRPr lang="en-US" sz="1800"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03124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22F7BA0B-1484-3DA7-318A-CD3B1BB420DD}"/>
              </a:ext>
            </a:extLst>
          </p:cNvPr>
          <p:cNvSpPr/>
          <p:nvPr/>
        </p:nvSpPr>
        <p:spPr>
          <a:xfrm>
            <a:off x="442396" y="870917"/>
            <a:ext cx="5862622" cy="1322308"/>
          </a:xfrm>
          <a:prstGeom prst="rect">
            <a:avLst/>
          </a:prstGeom>
          <a:noFill/>
          <a:ln/>
        </p:spPr>
        <p:txBody>
          <a:bodyPr wrap="square" lIns="0" tIns="0" rIns="0" bIns="0" rtlCol="0" anchor="t"/>
          <a:lstStyle/>
          <a:p>
            <a:pPr marL="0" indent="0" algn="l">
              <a:lnSpc>
                <a:spcPts val="5200"/>
              </a:lnSpc>
              <a:buNone/>
            </a:pPr>
            <a:r>
              <a:rPr lang="en-US" sz="3200" dirty="0">
                <a:solidFill>
                  <a:srgbClr val="F2F2F3"/>
                </a:solidFill>
                <a:latin typeface="Poppins Light" panose="00000400000000000000" pitchFamily="2" charset="0"/>
                <a:ea typeface="Poppins Light" pitchFamily="34" charset="-122"/>
                <a:cs typeface="Poppins Light" panose="00000400000000000000" pitchFamily="2" charset="0"/>
              </a:rPr>
              <a:t>Department Management: Organizational Structure</a:t>
            </a:r>
            <a:endParaRPr lang="en-US" sz="3200" dirty="0">
              <a:latin typeface="Poppins Light" panose="00000400000000000000" pitchFamily="2" charset="0"/>
              <a:cs typeface="Poppins Light" panose="00000400000000000000" pitchFamily="2" charset="0"/>
            </a:endParaRPr>
          </a:p>
        </p:txBody>
      </p:sp>
      <p:pic>
        <p:nvPicPr>
          <p:cNvPr id="3" name="Image 1" descr="preencoded.png">
            <a:extLst>
              <a:ext uri="{FF2B5EF4-FFF2-40B4-BE49-F238E27FC236}">
                <a16:creationId xmlns:a16="http://schemas.microsoft.com/office/drawing/2014/main" id="{90DAF45D-9651-1787-3B1C-C49CEB0EB957}"/>
              </a:ext>
            </a:extLst>
          </p:cNvPr>
          <p:cNvPicPr>
            <a:picLocks noChangeAspect="1"/>
          </p:cNvPicPr>
          <p:nvPr/>
        </p:nvPicPr>
        <p:blipFill>
          <a:blip r:embed="rId3"/>
          <a:stretch>
            <a:fillRect/>
          </a:stretch>
        </p:blipFill>
        <p:spPr>
          <a:xfrm>
            <a:off x="442395" y="2683704"/>
            <a:ext cx="528876" cy="528876"/>
          </a:xfrm>
          <a:prstGeom prst="rect">
            <a:avLst/>
          </a:prstGeom>
        </p:spPr>
      </p:pic>
      <p:sp>
        <p:nvSpPr>
          <p:cNvPr id="4" name="Text 2">
            <a:extLst>
              <a:ext uri="{FF2B5EF4-FFF2-40B4-BE49-F238E27FC236}">
                <a16:creationId xmlns:a16="http://schemas.microsoft.com/office/drawing/2014/main" id="{14A8A5C0-746F-641C-8E6D-0C95DBE59117}"/>
              </a:ext>
            </a:extLst>
          </p:cNvPr>
          <p:cNvSpPr/>
          <p:nvPr/>
        </p:nvSpPr>
        <p:spPr>
          <a:xfrm>
            <a:off x="1235708" y="2683704"/>
            <a:ext cx="1584603" cy="661035"/>
          </a:xfrm>
          <a:prstGeom prst="rect">
            <a:avLst/>
          </a:prstGeom>
          <a:noFill/>
          <a:ln/>
        </p:spPr>
        <p:txBody>
          <a:bodyPr wrap="square" lIns="0" tIns="0" rIns="0" bIns="0" rtlCol="0" anchor="t"/>
          <a:lstStyle/>
          <a:p>
            <a:pPr marL="0" indent="0" algn="l">
              <a:lnSpc>
                <a:spcPts val="2600"/>
              </a:lnSpc>
              <a:buNone/>
            </a:pPr>
            <a:r>
              <a:rPr lang="en-US" sz="2050" dirty="0">
                <a:solidFill>
                  <a:srgbClr val="E5E0DF"/>
                </a:solidFill>
                <a:latin typeface="Poppins Light" panose="00000400000000000000" pitchFamily="2" charset="0"/>
                <a:ea typeface="Poppins Light" pitchFamily="34" charset="-122"/>
                <a:cs typeface="Poppins Light" panose="00000400000000000000" pitchFamily="2" charset="0"/>
              </a:rPr>
              <a:t>Department Creation</a:t>
            </a:r>
            <a:endParaRPr lang="en-US" sz="2050" dirty="0">
              <a:latin typeface="Poppins Light" panose="00000400000000000000" pitchFamily="2" charset="0"/>
              <a:cs typeface="Poppins Light" panose="00000400000000000000" pitchFamily="2" charset="0"/>
            </a:endParaRPr>
          </a:p>
        </p:txBody>
      </p:sp>
      <p:sp>
        <p:nvSpPr>
          <p:cNvPr id="5" name="Text 3">
            <a:extLst>
              <a:ext uri="{FF2B5EF4-FFF2-40B4-BE49-F238E27FC236}">
                <a16:creationId xmlns:a16="http://schemas.microsoft.com/office/drawing/2014/main" id="{4BC3EDFA-2577-8CBE-5518-6CF8E2E39A3F}"/>
              </a:ext>
            </a:extLst>
          </p:cNvPr>
          <p:cNvSpPr/>
          <p:nvPr/>
        </p:nvSpPr>
        <p:spPr>
          <a:xfrm>
            <a:off x="554838" y="3405581"/>
            <a:ext cx="2397083" cy="1015484"/>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Poppins Light" panose="00000400000000000000" pitchFamily="2" charset="0"/>
                <a:ea typeface="Roboto Light" pitchFamily="34" charset="-122"/>
                <a:cs typeface="Poppins Light" panose="00000400000000000000" pitchFamily="2" charset="0"/>
              </a:rPr>
              <a:t>Setup new hospital units efficiently.</a:t>
            </a:r>
            <a:endParaRPr lang="en-US" sz="1650" dirty="0">
              <a:latin typeface="Poppins Light" panose="00000400000000000000" pitchFamily="2" charset="0"/>
              <a:cs typeface="Poppins Light" panose="00000400000000000000" pitchFamily="2" charset="0"/>
            </a:endParaRPr>
          </a:p>
        </p:txBody>
      </p:sp>
      <p:pic>
        <p:nvPicPr>
          <p:cNvPr id="6" name="Image 2" descr="preencoded.png">
            <a:extLst>
              <a:ext uri="{FF2B5EF4-FFF2-40B4-BE49-F238E27FC236}">
                <a16:creationId xmlns:a16="http://schemas.microsoft.com/office/drawing/2014/main" id="{4C1B72A4-1B3D-61AE-9605-06DBC24BFA62}"/>
              </a:ext>
            </a:extLst>
          </p:cNvPr>
          <p:cNvPicPr>
            <a:picLocks noChangeAspect="1"/>
          </p:cNvPicPr>
          <p:nvPr/>
        </p:nvPicPr>
        <p:blipFill>
          <a:blip r:embed="rId4"/>
          <a:stretch>
            <a:fillRect/>
          </a:stretch>
        </p:blipFill>
        <p:spPr>
          <a:xfrm>
            <a:off x="3349186" y="2683704"/>
            <a:ext cx="528876" cy="528876"/>
          </a:xfrm>
          <a:prstGeom prst="rect">
            <a:avLst/>
          </a:prstGeom>
        </p:spPr>
      </p:pic>
      <p:sp>
        <p:nvSpPr>
          <p:cNvPr id="7" name="Text 4">
            <a:extLst>
              <a:ext uri="{FF2B5EF4-FFF2-40B4-BE49-F238E27FC236}">
                <a16:creationId xmlns:a16="http://schemas.microsoft.com/office/drawing/2014/main" id="{9D3189FC-1591-7CB1-9138-DAE5BF73A546}"/>
              </a:ext>
            </a:extLst>
          </p:cNvPr>
          <p:cNvSpPr/>
          <p:nvPr/>
        </p:nvSpPr>
        <p:spPr>
          <a:xfrm>
            <a:off x="4142499" y="2683703"/>
            <a:ext cx="1584722" cy="661035"/>
          </a:xfrm>
          <a:prstGeom prst="rect">
            <a:avLst/>
          </a:prstGeom>
          <a:noFill/>
          <a:ln/>
        </p:spPr>
        <p:txBody>
          <a:bodyPr wrap="square" lIns="0" tIns="0" rIns="0" bIns="0" rtlCol="0" anchor="t"/>
          <a:lstStyle/>
          <a:p>
            <a:pPr marL="0" indent="0" algn="l">
              <a:lnSpc>
                <a:spcPts val="2600"/>
              </a:lnSpc>
              <a:buNone/>
            </a:pPr>
            <a:r>
              <a:rPr lang="en-US" sz="2050" dirty="0">
                <a:solidFill>
                  <a:srgbClr val="E5E0DF"/>
                </a:solidFill>
                <a:latin typeface="Poppins Light" panose="00000400000000000000" pitchFamily="2" charset="0"/>
                <a:ea typeface="Poppins Light" pitchFamily="34" charset="-122"/>
                <a:cs typeface="Poppins Light" panose="00000400000000000000" pitchFamily="2" charset="0"/>
              </a:rPr>
              <a:t>Staff Assignment</a:t>
            </a:r>
            <a:endParaRPr lang="en-US" sz="2050" dirty="0">
              <a:latin typeface="Poppins Light" panose="00000400000000000000" pitchFamily="2" charset="0"/>
              <a:cs typeface="Poppins Light" panose="00000400000000000000" pitchFamily="2" charset="0"/>
            </a:endParaRPr>
          </a:p>
        </p:txBody>
      </p:sp>
      <p:sp>
        <p:nvSpPr>
          <p:cNvPr id="8" name="Text 5">
            <a:extLst>
              <a:ext uri="{FF2B5EF4-FFF2-40B4-BE49-F238E27FC236}">
                <a16:creationId xmlns:a16="http://schemas.microsoft.com/office/drawing/2014/main" id="{E7DB5ED8-4800-9C05-C92E-B5E4F09CE6F2}"/>
              </a:ext>
            </a:extLst>
          </p:cNvPr>
          <p:cNvSpPr/>
          <p:nvPr/>
        </p:nvSpPr>
        <p:spPr>
          <a:xfrm>
            <a:off x="3363875" y="3405581"/>
            <a:ext cx="2480334" cy="1353979"/>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Poppins Light" panose="00000400000000000000" pitchFamily="2" charset="0"/>
                <a:ea typeface="Roboto Light" pitchFamily="34" charset="-122"/>
                <a:cs typeface="Poppins Light" panose="00000400000000000000" pitchFamily="2" charset="0"/>
              </a:rPr>
              <a:t>Allocate personnel to departments precisely.</a:t>
            </a:r>
            <a:endParaRPr lang="en-US" sz="1650" dirty="0">
              <a:latin typeface="Poppins Light" panose="00000400000000000000" pitchFamily="2" charset="0"/>
              <a:cs typeface="Poppins Light" panose="00000400000000000000" pitchFamily="2" charset="0"/>
            </a:endParaRPr>
          </a:p>
        </p:txBody>
      </p:sp>
      <p:pic>
        <p:nvPicPr>
          <p:cNvPr id="9" name="Image 3" descr="preencoded.png">
            <a:extLst>
              <a:ext uri="{FF2B5EF4-FFF2-40B4-BE49-F238E27FC236}">
                <a16:creationId xmlns:a16="http://schemas.microsoft.com/office/drawing/2014/main" id="{8AC312D5-67C3-2E3F-6A52-0B56010B3F09}"/>
              </a:ext>
            </a:extLst>
          </p:cNvPr>
          <p:cNvPicPr>
            <a:picLocks noChangeAspect="1"/>
          </p:cNvPicPr>
          <p:nvPr/>
        </p:nvPicPr>
        <p:blipFill>
          <a:blip r:embed="rId5"/>
          <a:stretch>
            <a:fillRect/>
          </a:stretch>
        </p:blipFill>
        <p:spPr>
          <a:xfrm>
            <a:off x="554838" y="4614066"/>
            <a:ext cx="528876" cy="528876"/>
          </a:xfrm>
          <a:prstGeom prst="rect">
            <a:avLst/>
          </a:prstGeom>
        </p:spPr>
      </p:pic>
      <p:sp>
        <p:nvSpPr>
          <p:cNvPr id="10" name="Text 6">
            <a:extLst>
              <a:ext uri="{FF2B5EF4-FFF2-40B4-BE49-F238E27FC236}">
                <a16:creationId xmlns:a16="http://schemas.microsoft.com/office/drawing/2014/main" id="{BE703BBB-12F1-5DB9-E2BB-1A847ECE3FB2}"/>
              </a:ext>
            </a:extLst>
          </p:cNvPr>
          <p:cNvSpPr/>
          <p:nvPr/>
        </p:nvSpPr>
        <p:spPr>
          <a:xfrm>
            <a:off x="1365020" y="4614066"/>
            <a:ext cx="1584722" cy="661035"/>
          </a:xfrm>
          <a:prstGeom prst="rect">
            <a:avLst/>
          </a:prstGeom>
          <a:noFill/>
          <a:ln/>
        </p:spPr>
        <p:txBody>
          <a:bodyPr wrap="square" lIns="0" tIns="0" rIns="0" bIns="0" rtlCol="0" anchor="t"/>
          <a:lstStyle/>
          <a:p>
            <a:pPr marL="0" indent="0" algn="l">
              <a:lnSpc>
                <a:spcPts val="2600"/>
              </a:lnSpc>
              <a:buNone/>
            </a:pPr>
            <a:r>
              <a:rPr lang="en-US" sz="2050" dirty="0">
                <a:solidFill>
                  <a:srgbClr val="E5E0DF"/>
                </a:solidFill>
                <a:latin typeface="Poppins Light" panose="00000400000000000000" pitchFamily="2" charset="0"/>
                <a:ea typeface="Poppins Light" pitchFamily="34" charset="-122"/>
                <a:cs typeface="Poppins Light" panose="00000400000000000000" pitchFamily="2" charset="0"/>
              </a:rPr>
              <a:t>Resource Allocation</a:t>
            </a:r>
            <a:endParaRPr lang="en-US" sz="2050" dirty="0">
              <a:latin typeface="Poppins Light" panose="00000400000000000000" pitchFamily="2" charset="0"/>
              <a:cs typeface="Poppins Light" panose="00000400000000000000" pitchFamily="2" charset="0"/>
            </a:endParaRPr>
          </a:p>
        </p:txBody>
      </p:sp>
      <p:sp>
        <p:nvSpPr>
          <p:cNvPr id="11" name="Text 7">
            <a:extLst>
              <a:ext uri="{FF2B5EF4-FFF2-40B4-BE49-F238E27FC236}">
                <a16:creationId xmlns:a16="http://schemas.microsoft.com/office/drawing/2014/main" id="{58E4E6EC-AFC3-AFE6-DC52-1C1FC2294277}"/>
              </a:ext>
            </a:extLst>
          </p:cNvPr>
          <p:cNvSpPr/>
          <p:nvPr/>
        </p:nvSpPr>
        <p:spPr>
          <a:xfrm>
            <a:off x="642311" y="5402022"/>
            <a:ext cx="2480334" cy="1353979"/>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Poppins Light" panose="00000400000000000000" pitchFamily="2" charset="0"/>
                <a:ea typeface="Roboto Light" pitchFamily="34" charset="-122"/>
                <a:cs typeface="Poppins Light" panose="00000400000000000000" pitchFamily="2" charset="0"/>
              </a:rPr>
              <a:t>Optimize equipment and supplies distribution.</a:t>
            </a:r>
            <a:endParaRPr lang="en-US" sz="1650" dirty="0">
              <a:latin typeface="Poppins Light" panose="00000400000000000000" pitchFamily="2" charset="0"/>
              <a:cs typeface="Poppins Light" panose="00000400000000000000" pitchFamily="2" charset="0"/>
            </a:endParaRPr>
          </a:p>
        </p:txBody>
      </p:sp>
      <p:pic>
        <p:nvPicPr>
          <p:cNvPr id="15" name="Picture 14">
            <a:extLst>
              <a:ext uri="{FF2B5EF4-FFF2-40B4-BE49-F238E27FC236}">
                <a16:creationId xmlns:a16="http://schemas.microsoft.com/office/drawing/2014/main" id="{4B2FF70E-BCB8-430A-08DD-139832B4994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13152" y="1847235"/>
            <a:ext cx="5624051" cy="3163529"/>
          </a:xfrm>
          <a:prstGeom prst="rect">
            <a:avLst/>
          </a:prstGeom>
        </p:spPr>
      </p:pic>
      <p:sp>
        <p:nvSpPr>
          <p:cNvPr id="17" name="TextBox 16">
            <a:extLst>
              <a:ext uri="{FF2B5EF4-FFF2-40B4-BE49-F238E27FC236}">
                <a16:creationId xmlns:a16="http://schemas.microsoft.com/office/drawing/2014/main" id="{A9717A32-EC02-1B0F-705D-B5AA137D5967}"/>
              </a:ext>
            </a:extLst>
          </p:cNvPr>
          <p:cNvSpPr txBox="1"/>
          <p:nvPr/>
        </p:nvSpPr>
        <p:spPr>
          <a:xfrm>
            <a:off x="5727221" y="1347405"/>
            <a:ext cx="6685426" cy="369332"/>
          </a:xfrm>
          <a:prstGeom prst="rect">
            <a:avLst/>
          </a:prstGeom>
          <a:noFill/>
        </p:spPr>
        <p:txBody>
          <a:bodyPr wrap="square">
            <a:spAutoFit/>
          </a:bodyPr>
          <a:lstStyle/>
          <a:p>
            <a:r>
              <a:rPr lang="en-IN" dirty="0">
                <a:solidFill>
                  <a:schemeClr val="bg1"/>
                </a:solidFill>
                <a:latin typeface="Poppins Light" panose="00000400000000000000" pitchFamily="2" charset="0"/>
                <a:cs typeface="Poppins Light" panose="00000400000000000000" pitchFamily="2" charset="0"/>
                <a:hlinkClick r:id="rId7"/>
              </a:rPr>
              <a:t>https://cprm-prototype.vercel.app/admin/departments</a:t>
            </a:r>
            <a:endParaRPr lang="en-IN"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948450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818855AA-1B28-30E9-C656-513D188AA558}"/>
              </a:ext>
            </a:extLst>
          </p:cNvPr>
          <p:cNvSpPr/>
          <p:nvPr/>
        </p:nvSpPr>
        <p:spPr>
          <a:xfrm>
            <a:off x="460662" y="235381"/>
            <a:ext cx="7685961" cy="1301829"/>
          </a:xfrm>
          <a:prstGeom prst="rect">
            <a:avLst/>
          </a:prstGeom>
          <a:noFill/>
          <a:ln/>
        </p:spPr>
        <p:txBody>
          <a:bodyPr wrap="square" lIns="0" tIns="0" rIns="0" bIns="0" rtlCol="0" anchor="t"/>
          <a:lstStyle/>
          <a:p>
            <a:pPr marL="0" indent="0" algn="l">
              <a:lnSpc>
                <a:spcPts val="5100"/>
              </a:lnSpc>
              <a:buNone/>
            </a:pPr>
            <a:r>
              <a:rPr lang="en-US" sz="3600" dirty="0">
                <a:solidFill>
                  <a:srgbClr val="F2F2F3"/>
                </a:solidFill>
                <a:latin typeface="Poppins Light" panose="00000400000000000000" pitchFamily="2" charset="0"/>
                <a:ea typeface="Poppins Light" pitchFamily="34" charset="-122"/>
                <a:cs typeface="Poppins Light" panose="00000400000000000000" pitchFamily="2" charset="0"/>
              </a:rPr>
              <a:t>Doctor Dashboard: Patient-Centered Care</a:t>
            </a:r>
            <a:endParaRPr lang="en-US" sz="3600" dirty="0">
              <a:latin typeface="Poppins Light" panose="00000400000000000000" pitchFamily="2" charset="0"/>
              <a:cs typeface="Poppins Light" panose="00000400000000000000" pitchFamily="2" charset="0"/>
            </a:endParaRPr>
          </a:p>
        </p:txBody>
      </p:sp>
      <p:sp>
        <p:nvSpPr>
          <p:cNvPr id="3" name="Shape 2">
            <a:extLst>
              <a:ext uri="{FF2B5EF4-FFF2-40B4-BE49-F238E27FC236}">
                <a16:creationId xmlns:a16="http://schemas.microsoft.com/office/drawing/2014/main" id="{5326EA8F-D659-239E-44EB-AB935B99804D}"/>
              </a:ext>
            </a:extLst>
          </p:cNvPr>
          <p:cNvSpPr/>
          <p:nvPr/>
        </p:nvSpPr>
        <p:spPr>
          <a:xfrm>
            <a:off x="564783" y="1887140"/>
            <a:ext cx="208240" cy="1002449"/>
          </a:xfrm>
          <a:prstGeom prst="roundRect">
            <a:avLst>
              <a:gd name="adj" fmla="val 42014"/>
            </a:avLst>
          </a:prstGeom>
          <a:solidFill>
            <a:srgbClr val="3D3D42"/>
          </a:solidFill>
          <a:ln w="7620">
            <a:solidFill>
              <a:srgbClr val="56565B"/>
            </a:solidFill>
            <a:prstDash val="solid"/>
          </a:ln>
        </p:spPr>
      </p:sp>
      <p:sp>
        <p:nvSpPr>
          <p:cNvPr id="4" name="Text 3">
            <a:extLst>
              <a:ext uri="{FF2B5EF4-FFF2-40B4-BE49-F238E27FC236}">
                <a16:creationId xmlns:a16="http://schemas.microsoft.com/office/drawing/2014/main" id="{3FB91A14-91BD-94E6-921C-C3935F4B03E2}"/>
              </a:ext>
            </a:extLst>
          </p:cNvPr>
          <p:cNvSpPr/>
          <p:nvPr/>
        </p:nvSpPr>
        <p:spPr>
          <a:xfrm>
            <a:off x="877143" y="2226527"/>
            <a:ext cx="4181951" cy="325398"/>
          </a:xfrm>
          <a:prstGeom prst="rect">
            <a:avLst/>
          </a:prstGeom>
          <a:noFill/>
          <a:ln/>
        </p:spPr>
        <p:txBody>
          <a:bodyPr wrap="none" lIns="0" tIns="0" rIns="0" bIns="0" rtlCol="0" anchor="t"/>
          <a:lstStyle/>
          <a:p>
            <a:pPr marL="0" indent="0" algn="l">
              <a:lnSpc>
                <a:spcPts val="2550"/>
              </a:lnSpc>
              <a:buNone/>
            </a:pPr>
            <a:r>
              <a:rPr lang="en-US" dirty="0">
                <a:solidFill>
                  <a:srgbClr val="E5E0DF"/>
                </a:solidFill>
                <a:latin typeface="Poppins Light" panose="00000400000000000000" pitchFamily="2" charset="0"/>
                <a:ea typeface="Poppins Light" pitchFamily="34" charset="-122"/>
                <a:cs typeface="Poppins Light" panose="00000400000000000000" pitchFamily="2" charset="0"/>
              </a:rPr>
              <a:t>Patient &amp; Appointment Management</a:t>
            </a:r>
            <a:endParaRPr lang="en-US" dirty="0">
              <a:latin typeface="Poppins Light" panose="00000400000000000000" pitchFamily="2" charset="0"/>
              <a:cs typeface="Poppins Light" panose="00000400000000000000" pitchFamily="2" charset="0"/>
            </a:endParaRPr>
          </a:p>
        </p:txBody>
      </p:sp>
      <p:sp>
        <p:nvSpPr>
          <p:cNvPr id="6" name="Text 6">
            <a:extLst>
              <a:ext uri="{FF2B5EF4-FFF2-40B4-BE49-F238E27FC236}">
                <a16:creationId xmlns:a16="http://schemas.microsoft.com/office/drawing/2014/main" id="{AA95D8BF-D104-4F35-A200-D1B751135B76}"/>
              </a:ext>
            </a:extLst>
          </p:cNvPr>
          <p:cNvSpPr/>
          <p:nvPr/>
        </p:nvSpPr>
        <p:spPr>
          <a:xfrm>
            <a:off x="1085383" y="3108240"/>
            <a:ext cx="3869531" cy="325398"/>
          </a:xfrm>
          <a:prstGeom prst="rect">
            <a:avLst/>
          </a:prstGeom>
          <a:noFill/>
          <a:ln/>
        </p:spPr>
        <p:txBody>
          <a:bodyPr wrap="none" lIns="0" tIns="0" rIns="0" bIns="0" rtlCol="0" anchor="t"/>
          <a:lstStyle/>
          <a:p>
            <a:pPr marL="0" indent="0" algn="l">
              <a:lnSpc>
                <a:spcPts val="2550"/>
              </a:lnSpc>
              <a:buNone/>
            </a:pPr>
            <a:r>
              <a:rPr lang="en-US" dirty="0">
                <a:solidFill>
                  <a:srgbClr val="E5E0DF"/>
                </a:solidFill>
                <a:latin typeface="Poppins Light" panose="00000400000000000000" pitchFamily="2" charset="0"/>
                <a:ea typeface="Poppins Light" pitchFamily="34" charset="-122"/>
                <a:cs typeface="Poppins Light" panose="00000400000000000000" pitchFamily="2" charset="0"/>
              </a:rPr>
              <a:t>Operating Theater Scheduling</a:t>
            </a:r>
            <a:endParaRPr lang="en-US" dirty="0">
              <a:latin typeface="Poppins Light" panose="00000400000000000000" pitchFamily="2" charset="0"/>
              <a:cs typeface="Poppins Light" panose="00000400000000000000" pitchFamily="2" charset="0"/>
            </a:endParaRPr>
          </a:p>
        </p:txBody>
      </p:sp>
      <p:sp>
        <p:nvSpPr>
          <p:cNvPr id="7" name="Text 7">
            <a:extLst>
              <a:ext uri="{FF2B5EF4-FFF2-40B4-BE49-F238E27FC236}">
                <a16:creationId xmlns:a16="http://schemas.microsoft.com/office/drawing/2014/main" id="{51CDBDEC-C1E9-0DBD-83A0-D98FD9A4EE44}"/>
              </a:ext>
            </a:extLst>
          </p:cNvPr>
          <p:cNvSpPr/>
          <p:nvPr/>
        </p:nvSpPr>
        <p:spPr>
          <a:xfrm>
            <a:off x="1085383" y="3390813"/>
            <a:ext cx="3417061" cy="333375"/>
          </a:xfrm>
          <a:prstGeom prst="rect">
            <a:avLst/>
          </a:prstGeom>
          <a:noFill/>
          <a:ln/>
        </p:spPr>
        <p:txBody>
          <a:bodyPr wrap="none" lIns="0" tIns="0" rIns="0" bIns="0" rtlCol="0" anchor="t"/>
          <a:lstStyle/>
          <a:p>
            <a:pPr marL="0" indent="0" algn="l">
              <a:lnSpc>
                <a:spcPts val="2600"/>
              </a:lnSpc>
              <a:buNone/>
            </a:pPr>
            <a:r>
              <a:rPr lang="en-US" sz="1200" dirty="0">
                <a:solidFill>
                  <a:srgbClr val="E5E0DF"/>
                </a:solidFill>
                <a:latin typeface="Poppins Light" panose="00000400000000000000" pitchFamily="2" charset="0"/>
                <a:ea typeface="Roboto Light" pitchFamily="34" charset="-122"/>
                <a:cs typeface="Poppins Light" panose="00000400000000000000" pitchFamily="2" charset="0"/>
              </a:rPr>
              <a:t>Optimize surgical workflows and resource use.</a:t>
            </a:r>
            <a:endParaRPr lang="en-US" sz="1200" dirty="0">
              <a:latin typeface="Poppins Light" panose="00000400000000000000" pitchFamily="2" charset="0"/>
              <a:cs typeface="Poppins Light" panose="00000400000000000000" pitchFamily="2" charset="0"/>
            </a:endParaRPr>
          </a:p>
        </p:txBody>
      </p:sp>
      <p:sp>
        <p:nvSpPr>
          <p:cNvPr id="9" name="Text 9">
            <a:extLst>
              <a:ext uri="{FF2B5EF4-FFF2-40B4-BE49-F238E27FC236}">
                <a16:creationId xmlns:a16="http://schemas.microsoft.com/office/drawing/2014/main" id="{2B071A8A-3EAD-EDB8-4FBB-FD19AEB1B223}"/>
              </a:ext>
            </a:extLst>
          </p:cNvPr>
          <p:cNvSpPr/>
          <p:nvPr/>
        </p:nvSpPr>
        <p:spPr>
          <a:xfrm>
            <a:off x="1322436" y="3964115"/>
            <a:ext cx="2981206" cy="325398"/>
          </a:xfrm>
          <a:prstGeom prst="rect">
            <a:avLst/>
          </a:prstGeom>
          <a:noFill/>
          <a:ln/>
        </p:spPr>
        <p:txBody>
          <a:bodyPr wrap="none" lIns="0" tIns="0" rIns="0" bIns="0" rtlCol="0" anchor="t"/>
          <a:lstStyle/>
          <a:p>
            <a:pPr marL="0" indent="0" algn="l">
              <a:lnSpc>
                <a:spcPts val="2550"/>
              </a:lnSpc>
              <a:buNone/>
            </a:pPr>
            <a:r>
              <a:rPr lang="en-US" dirty="0">
                <a:solidFill>
                  <a:srgbClr val="E5E0DF"/>
                </a:solidFill>
                <a:latin typeface="Poppins Light" panose="00000400000000000000" pitchFamily="2" charset="0"/>
                <a:ea typeface="Poppins Light" pitchFamily="34" charset="-122"/>
                <a:cs typeface="Poppins Light" panose="00000400000000000000" pitchFamily="2" charset="0"/>
              </a:rPr>
              <a:t>Medical Record Access</a:t>
            </a:r>
            <a:endParaRPr lang="en-US" dirty="0">
              <a:latin typeface="Poppins Light" panose="00000400000000000000" pitchFamily="2" charset="0"/>
              <a:cs typeface="Poppins Light" panose="00000400000000000000" pitchFamily="2" charset="0"/>
            </a:endParaRPr>
          </a:p>
        </p:txBody>
      </p:sp>
      <p:sp>
        <p:nvSpPr>
          <p:cNvPr id="10" name="Text 10">
            <a:extLst>
              <a:ext uri="{FF2B5EF4-FFF2-40B4-BE49-F238E27FC236}">
                <a16:creationId xmlns:a16="http://schemas.microsoft.com/office/drawing/2014/main" id="{6C58B7C4-AC07-9FC9-C93C-662D01F125DE}"/>
              </a:ext>
            </a:extLst>
          </p:cNvPr>
          <p:cNvSpPr/>
          <p:nvPr/>
        </p:nvSpPr>
        <p:spPr>
          <a:xfrm>
            <a:off x="1285375" y="4289513"/>
            <a:ext cx="3217069" cy="333375"/>
          </a:xfrm>
          <a:prstGeom prst="rect">
            <a:avLst/>
          </a:prstGeom>
          <a:noFill/>
          <a:ln/>
        </p:spPr>
        <p:txBody>
          <a:bodyPr wrap="none" lIns="0" tIns="0" rIns="0" bIns="0" rtlCol="0" anchor="t"/>
          <a:lstStyle/>
          <a:p>
            <a:pPr marL="0" indent="0" algn="l">
              <a:lnSpc>
                <a:spcPts val="2600"/>
              </a:lnSpc>
              <a:buNone/>
            </a:pPr>
            <a:r>
              <a:rPr lang="en-US" sz="1200" dirty="0">
                <a:solidFill>
                  <a:srgbClr val="E5E0DF"/>
                </a:solidFill>
                <a:latin typeface="Poppins Light" panose="00000400000000000000" pitchFamily="2" charset="0"/>
                <a:ea typeface="Roboto Light" pitchFamily="34" charset="-122"/>
                <a:cs typeface="Poppins Light" panose="00000400000000000000" pitchFamily="2" charset="0"/>
              </a:rPr>
              <a:t>Quick retrieval of patient history and data.</a:t>
            </a:r>
            <a:endParaRPr lang="en-US" sz="1200" dirty="0">
              <a:latin typeface="Poppins Light" panose="00000400000000000000" pitchFamily="2" charset="0"/>
              <a:cs typeface="Poppins Light" panose="00000400000000000000" pitchFamily="2" charset="0"/>
            </a:endParaRPr>
          </a:p>
        </p:txBody>
      </p:sp>
      <p:sp>
        <p:nvSpPr>
          <p:cNvPr id="12" name="Text 12">
            <a:extLst>
              <a:ext uri="{FF2B5EF4-FFF2-40B4-BE49-F238E27FC236}">
                <a16:creationId xmlns:a16="http://schemas.microsoft.com/office/drawing/2014/main" id="{69375EC2-419B-EEF3-6D9E-1057878EF4CB}"/>
              </a:ext>
            </a:extLst>
          </p:cNvPr>
          <p:cNvSpPr/>
          <p:nvPr/>
        </p:nvSpPr>
        <p:spPr>
          <a:xfrm>
            <a:off x="1501983" y="5017525"/>
            <a:ext cx="3217069" cy="325398"/>
          </a:xfrm>
          <a:prstGeom prst="rect">
            <a:avLst/>
          </a:prstGeom>
          <a:noFill/>
          <a:ln/>
        </p:spPr>
        <p:txBody>
          <a:bodyPr wrap="none" lIns="0" tIns="0" rIns="0" bIns="0" rtlCol="0" anchor="t"/>
          <a:lstStyle/>
          <a:p>
            <a:pPr marL="0" indent="0" algn="l">
              <a:lnSpc>
                <a:spcPts val="2550"/>
              </a:lnSpc>
              <a:buNone/>
            </a:pPr>
            <a:r>
              <a:rPr lang="en-US" dirty="0">
                <a:solidFill>
                  <a:srgbClr val="E5E0DF"/>
                </a:solidFill>
                <a:latin typeface="Poppins Light" panose="00000400000000000000" pitchFamily="2" charset="0"/>
                <a:ea typeface="Poppins Light" pitchFamily="34" charset="-122"/>
                <a:cs typeface="Poppins Light" panose="00000400000000000000" pitchFamily="2" charset="0"/>
              </a:rPr>
              <a:t>Emergency Coordination</a:t>
            </a:r>
            <a:endParaRPr lang="en-US" dirty="0">
              <a:latin typeface="Poppins Light" panose="00000400000000000000" pitchFamily="2" charset="0"/>
              <a:cs typeface="Poppins Light" panose="00000400000000000000" pitchFamily="2" charset="0"/>
            </a:endParaRPr>
          </a:p>
        </p:txBody>
      </p:sp>
      <p:sp>
        <p:nvSpPr>
          <p:cNvPr id="13" name="Text 13">
            <a:extLst>
              <a:ext uri="{FF2B5EF4-FFF2-40B4-BE49-F238E27FC236}">
                <a16:creationId xmlns:a16="http://schemas.microsoft.com/office/drawing/2014/main" id="{C43E816F-F25B-BC31-11A1-ADA5B61C5C9B}"/>
              </a:ext>
            </a:extLst>
          </p:cNvPr>
          <p:cNvSpPr/>
          <p:nvPr/>
        </p:nvSpPr>
        <p:spPr>
          <a:xfrm>
            <a:off x="1501984" y="5398631"/>
            <a:ext cx="3855208" cy="333375"/>
          </a:xfrm>
          <a:prstGeom prst="rect">
            <a:avLst/>
          </a:prstGeom>
          <a:noFill/>
          <a:ln/>
        </p:spPr>
        <p:txBody>
          <a:bodyPr wrap="none" lIns="0" tIns="0" rIns="0" bIns="0" rtlCol="0" anchor="t"/>
          <a:lstStyle/>
          <a:p>
            <a:pPr marL="0" indent="0" algn="l">
              <a:lnSpc>
                <a:spcPts val="2600"/>
              </a:lnSpc>
              <a:buNone/>
            </a:pPr>
            <a:r>
              <a:rPr lang="en-US" sz="1200" dirty="0">
                <a:solidFill>
                  <a:srgbClr val="E5E0DF"/>
                </a:solidFill>
                <a:latin typeface="Poppins Light" panose="00000400000000000000" pitchFamily="2" charset="0"/>
                <a:ea typeface="Roboto Light" pitchFamily="34" charset="-122"/>
                <a:cs typeface="Poppins Light" panose="00000400000000000000" pitchFamily="2" charset="0"/>
              </a:rPr>
              <a:t>Efficient response enabled through integrated alerts.</a:t>
            </a:r>
            <a:endParaRPr lang="en-US" sz="1200" dirty="0">
              <a:latin typeface="Poppins Light" panose="00000400000000000000" pitchFamily="2" charset="0"/>
              <a:cs typeface="Poppins Light" panose="00000400000000000000" pitchFamily="2" charset="0"/>
            </a:endParaRPr>
          </a:p>
        </p:txBody>
      </p:sp>
      <p:sp>
        <p:nvSpPr>
          <p:cNvPr id="14" name="Shape 2">
            <a:extLst>
              <a:ext uri="{FF2B5EF4-FFF2-40B4-BE49-F238E27FC236}">
                <a16:creationId xmlns:a16="http://schemas.microsoft.com/office/drawing/2014/main" id="{B331095B-A92F-78EC-CDC7-27CC724A445D}"/>
              </a:ext>
            </a:extLst>
          </p:cNvPr>
          <p:cNvSpPr/>
          <p:nvPr/>
        </p:nvSpPr>
        <p:spPr>
          <a:xfrm>
            <a:off x="773023" y="2889589"/>
            <a:ext cx="208240" cy="1002449"/>
          </a:xfrm>
          <a:prstGeom prst="roundRect">
            <a:avLst>
              <a:gd name="adj" fmla="val 42014"/>
            </a:avLst>
          </a:prstGeom>
          <a:solidFill>
            <a:srgbClr val="3D3D42"/>
          </a:solidFill>
          <a:ln w="7620">
            <a:solidFill>
              <a:srgbClr val="56565B"/>
            </a:solidFill>
            <a:prstDash val="solid"/>
          </a:ln>
        </p:spPr>
      </p:sp>
      <p:sp>
        <p:nvSpPr>
          <p:cNvPr id="15" name="Shape 2">
            <a:extLst>
              <a:ext uri="{FF2B5EF4-FFF2-40B4-BE49-F238E27FC236}">
                <a16:creationId xmlns:a16="http://schemas.microsoft.com/office/drawing/2014/main" id="{3E527F84-8B3C-51EF-7C76-7638E80A35A4}"/>
              </a:ext>
            </a:extLst>
          </p:cNvPr>
          <p:cNvSpPr/>
          <p:nvPr/>
        </p:nvSpPr>
        <p:spPr>
          <a:xfrm>
            <a:off x="981263" y="3892038"/>
            <a:ext cx="208240" cy="1002449"/>
          </a:xfrm>
          <a:prstGeom prst="roundRect">
            <a:avLst>
              <a:gd name="adj" fmla="val 42014"/>
            </a:avLst>
          </a:prstGeom>
          <a:solidFill>
            <a:srgbClr val="3D3D42"/>
          </a:solidFill>
          <a:ln w="7620">
            <a:solidFill>
              <a:srgbClr val="56565B"/>
            </a:solidFill>
            <a:prstDash val="solid"/>
          </a:ln>
        </p:spPr>
      </p:sp>
      <p:sp>
        <p:nvSpPr>
          <p:cNvPr id="16" name="Shape 2">
            <a:extLst>
              <a:ext uri="{FF2B5EF4-FFF2-40B4-BE49-F238E27FC236}">
                <a16:creationId xmlns:a16="http://schemas.microsoft.com/office/drawing/2014/main" id="{15441CC0-538D-70A7-CC56-C7787F7431F1}"/>
              </a:ext>
            </a:extLst>
          </p:cNvPr>
          <p:cNvSpPr/>
          <p:nvPr/>
        </p:nvSpPr>
        <p:spPr>
          <a:xfrm>
            <a:off x="1241623" y="4897407"/>
            <a:ext cx="208240" cy="1002449"/>
          </a:xfrm>
          <a:prstGeom prst="roundRect">
            <a:avLst>
              <a:gd name="adj" fmla="val 42014"/>
            </a:avLst>
          </a:prstGeom>
          <a:solidFill>
            <a:srgbClr val="3D3D42"/>
          </a:solidFill>
          <a:ln w="7620">
            <a:solidFill>
              <a:srgbClr val="56565B"/>
            </a:solidFill>
            <a:prstDash val="solid"/>
          </a:ln>
        </p:spPr>
      </p:sp>
      <p:pic>
        <p:nvPicPr>
          <p:cNvPr id="17" name="Picture 16">
            <a:extLst>
              <a:ext uri="{FF2B5EF4-FFF2-40B4-BE49-F238E27FC236}">
                <a16:creationId xmlns:a16="http://schemas.microsoft.com/office/drawing/2014/main" id="{DA2F27BC-435A-4215-43B4-ECC5A9E1CC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0807" y="2376253"/>
            <a:ext cx="5624049" cy="3163528"/>
          </a:xfrm>
          <a:prstGeom prst="rect">
            <a:avLst/>
          </a:prstGeom>
        </p:spPr>
      </p:pic>
      <p:sp>
        <p:nvSpPr>
          <p:cNvPr id="18" name="TextBox 17">
            <a:extLst>
              <a:ext uri="{FF2B5EF4-FFF2-40B4-BE49-F238E27FC236}">
                <a16:creationId xmlns:a16="http://schemas.microsoft.com/office/drawing/2014/main" id="{A538A88B-CED0-E8A1-4DF9-2CC72C4E56A0}"/>
              </a:ext>
            </a:extLst>
          </p:cNvPr>
          <p:cNvSpPr txBox="1"/>
          <p:nvPr/>
        </p:nvSpPr>
        <p:spPr>
          <a:xfrm>
            <a:off x="5682671" y="1887140"/>
            <a:ext cx="6097656" cy="369332"/>
          </a:xfrm>
          <a:prstGeom prst="rect">
            <a:avLst/>
          </a:prstGeom>
          <a:noFill/>
        </p:spPr>
        <p:txBody>
          <a:bodyPr wrap="square">
            <a:spAutoFit/>
          </a:bodyPr>
          <a:lstStyle/>
          <a:p>
            <a:r>
              <a:rPr lang="en-IN" dirty="0">
                <a:solidFill>
                  <a:schemeClr val="bg1"/>
                </a:solidFill>
                <a:latin typeface="Poppins Light" panose="00000400000000000000" pitchFamily="2" charset="0"/>
                <a:cs typeface="Poppins Light" panose="00000400000000000000" pitchFamily="2" charset="0"/>
                <a:hlinkClick r:id="rId3"/>
              </a:rPr>
              <a:t>https://cprm-prototype.vercel.app/doctor</a:t>
            </a:r>
            <a:endParaRPr lang="en-IN"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708559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10">
            <a:extLst>
              <a:ext uri="{FF2B5EF4-FFF2-40B4-BE49-F238E27FC236}">
                <a16:creationId xmlns:a16="http://schemas.microsoft.com/office/drawing/2014/main" id="{31D7DC77-75A0-E63F-FD9A-EFE3958C2B00}"/>
              </a:ext>
            </a:extLst>
          </p:cNvPr>
          <p:cNvSpPr/>
          <p:nvPr/>
        </p:nvSpPr>
        <p:spPr>
          <a:xfrm>
            <a:off x="261356" y="5112024"/>
            <a:ext cx="5880838" cy="1084166"/>
          </a:xfrm>
          <a:prstGeom prst="roundRect">
            <a:avLst>
              <a:gd name="adj" fmla="val 7205"/>
            </a:avLst>
          </a:prstGeom>
          <a:solidFill>
            <a:srgbClr val="3D3D42"/>
          </a:solidFill>
          <a:ln w="7620">
            <a:solidFill>
              <a:srgbClr val="56565B"/>
            </a:solidFill>
            <a:prstDash val="solid"/>
          </a:ln>
        </p:spPr>
      </p:sp>
      <p:sp>
        <p:nvSpPr>
          <p:cNvPr id="21" name="Shape 10">
            <a:extLst>
              <a:ext uri="{FF2B5EF4-FFF2-40B4-BE49-F238E27FC236}">
                <a16:creationId xmlns:a16="http://schemas.microsoft.com/office/drawing/2014/main" id="{31A4A38C-75E4-403B-A403-C1EEC1198011}"/>
              </a:ext>
            </a:extLst>
          </p:cNvPr>
          <p:cNvSpPr/>
          <p:nvPr/>
        </p:nvSpPr>
        <p:spPr>
          <a:xfrm>
            <a:off x="255639" y="3872130"/>
            <a:ext cx="5880838" cy="1084166"/>
          </a:xfrm>
          <a:prstGeom prst="roundRect">
            <a:avLst>
              <a:gd name="adj" fmla="val 7205"/>
            </a:avLst>
          </a:prstGeom>
          <a:solidFill>
            <a:srgbClr val="3D3D42"/>
          </a:solidFill>
          <a:ln w="7620">
            <a:solidFill>
              <a:srgbClr val="56565B"/>
            </a:solidFill>
            <a:prstDash val="solid"/>
          </a:ln>
        </p:spPr>
      </p:sp>
      <p:sp>
        <p:nvSpPr>
          <p:cNvPr id="19" name="Shape 10">
            <a:extLst>
              <a:ext uri="{FF2B5EF4-FFF2-40B4-BE49-F238E27FC236}">
                <a16:creationId xmlns:a16="http://schemas.microsoft.com/office/drawing/2014/main" id="{29EC7337-1FE7-B79C-0647-2B16973AE8FF}"/>
              </a:ext>
            </a:extLst>
          </p:cNvPr>
          <p:cNvSpPr/>
          <p:nvPr/>
        </p:nvSpPr>
        <p:spPr>
          <a:xfrm>
            <a:off x="233580" y="2668980"/>
            <a:ext cx="5880838" cy="1084166"/>
          </a:xfrm>
          <a:prstGeom prst="roundRect">
            <a:avLst>
              <a:gd name="adj" fmla="val 7205"/>
            </a:avLst>
          </a:prstGeom>
          <a:solidFill>
            <a:srgbClr val="3D3D42"/>
          </a:solidFill>
          <a:ln w="7620">
            <a:solidFill>
              <a:srgbClr val="56565B"/>
            </a:solidFill>
            <a:prstDash val="solid"/>
          </a:ln>
        </p:spPr>
      </p:sp>
      <p:sp>
        <p:nvSpPr>
          <p:cNvPr id="15" name="Shape 10">
            <a:extLst>
              <a:ext uri="{FF2B5EF4-FFF2-40B4-BE49-F238E27FC236}">
                <a16:creationId xmlns:a16="http://schemas.microsoft.com/office/drawing/2014/main" id="{9317F840-8716-D584-BDB9-7B6742B16FF6}"/>
              </a:ext>
            </a:extLst>
          </p:cNvPr>
          <p:cNvSpPr/>
          <p:nvPr/>
        </p:nvSpPr>
        <p:spPr>
          <a:xfrm>
            <a:off x="233580" y="1452245"/>
            <a:ext cx="5880838" cy="1084166"/>
          </a:xfrm>
          <a:prstGeom prst="roundRect">
            <a:avLst>
              <a:gd name="adj" fmla="val 7205"/>
            </a:avLst>
          </a:prstGeom>
          <a:solidFill>
            <a:srgbClr val="3D3D42"/>
          </a:solidFill>
          <a:ln w="7620">
            <a:solidFill>
              <a:srgbClr val="56565B"/>
            </a:solidFill>
            <a:prstDash val="solid"/>
          </a:ln>
        </p:spPr>
      </p:sp>
      <p:sp>
        <p:nvSpPr>
          <p:cNvPr id="2" name="Text 0">
            <a:extLst>
              <a:ext uri="{FF2B5EF4-FFF2-40B4-BE49-F238E27FC236}">
                <a16:creationId xmlns:a16="http://schemas.microsoft.com/office/drawing/2014/main" id="{66170FC4-3C55-743A-6795-DC5ED6B99065}"/>
              </a:ext>
            </a:extLst>
          </p:cNvPr>
          <p:cNvSpPr/>
          <p:nvPr/>
        </p:nvSpPr>
        <p:spPr>
          <a:xfrm>
            <a:off x="255639" y="92522"/>
            <a:ext cx="7880235" cy="1280636"/>
          </a:xfrm>
          <a:prstGeom prst="rect">
            <a:avLst/>
          </a:prstGeom>
          <a:noFill/>
          <a:ln/>
        </p:spPr>
        <p:txBody>
          <a:bodyPr wrap="square" lIns="0" tIns="0" rIns="0" bIns="0" rtlCol="0" anchor="t"/>
          <a:lstStyle/>
          <a:p>
            <a:pPr marL="0" indent="0" algn="l">
              <a:lnSpc>
                <a:spcPts val="5000"/>
              </a:lnSpc>
              <a:buNone/>
            </a:pPr>
            <a:r>
              <a:rPr lang="en-US" sz="4000" dirty="0">
                <a:solidFill>
                  <a:schemeClr val="bg1"/>
                </a:solidFill>
                <a:latin typeface="Poppins Light" panose="00000400000000000000" pitchFamily="2" charset="0"/>
                <a:ea typeface="Lato Bold" pitchFamily="34" charset="-122"/>
                <a:cs typeface="Poppins Light" panose="00000400000000000000" pitchFamily="2" charset="0"/>
              </a:rPr>
              <a:t>Patient Management: Streamlined Care Coordination</a:t>
            </a:r>
            <a:endParaRPr lang="en-US" sz="4000" dirty="0">
              <a:solidFill>
                <a:schemeClr val="bg1"/>
              </a:solidFill>
              <a:latin typeface="Poppins Light" panose="00000400000000000000" pitchFamily="2" charset="0"/>
              <a:cs typeface="Poppins Light" panose="00000400000000000000" pitchFamily="2" charset="0"/>
            </a:endParaRPr>
          </a:p>
        </p:txBody>
      </p:sp>
      <p:sp>
        <p:nvSpPr>
          <p:cNvPr id="4" name="Text 2">
            <a:extLst>
              <a:ext uri="{FF2B5EF4-FFF2-40B4-BE49-F238E27FC236}">
                <a16:creationId xmlns:a16="http://schemas.microsoft.com/office/drawing/2014/main" id="{D0706240-B159-B056-5A59-09B314CFD5C5}"/>
              </a:ext>
            </a:extLst>
          </p:cNvPr>
          <p:cNvSpPr/>
          <p:nvPr/>
        </p:nvSpPr>
        <p:spPr>
          <a:xfrm>
            <a:off x="345550" y="1610419"/>
            <a:ext cx="2782372" cy="320040"/>
          </a:xfrm>
          <a:prstGeom prst="rect">
            <a:avLst/>
          </a:prstGeom>
          <a:noFill/>
          <a:ln/>
        </p:spPr>
        <p:txBody>
          <a:bodyPr wrap="none" lIns="0" tIns="0" rIns="0" bIns="0" rtlCol="0" anchor="t"/>
          <a:lstStyle/>
          <a:p>
            <a:pPr marL="0" indent="0" algn="l">
              <a:lnSpc>
                <a:spcPts val="2500"/>
              </a:lnSpc>
              <a:buNone/>
            </a:pPr>
            <a:r>
              <a:rPr lang="en-US" sz="2000" b="1" dirty="0">
                <a:solidFill>
                  <a:schemeClr val="bg1"/>
                </a:solidFill>
                <a:latin typeface="Poppins Light" panose="00000400000000000000" pitchFamily="2" charset="0"/>
                <a:ea typeface="Lato Bold" pitchFamily="34" charset="-122"/>
                <a:cs typeface="Poppins Light" panose="00000400000000000000" pitchFamily="2" charset="0"/>
              </a:rPr>
              <a:t>Comprehensive Records</a:t>
            </a:r>
            <a:endParaRPr lang="en-US" sz="2000" dirty="0">
              <a:solidFill>
                <a:schemeClr val="bg1"/>
              </a:solidFill>
              <a:latin typeface="Poppins Light" panose="00000400000000000000" pitchFamily="2" charset="0"/>
              <a:cs typeface="Poppins Light" panose="00000400000000000000" pitchFamily="2" charset="0"/>
            </a:endParaRPr>
          </a:p>
        </p:txBody>
      </p:sp>
      <p:sp>
        <p:nvSpPr>
          <p:cNvPr id="5" name="Text 3">
            <a:extLst>
              <a:ext uri="{FF2B5EF4-FFF2-40B4-BE49-F238E27FC236}">
                <a16:creationId xmlns:a16="http://schemas.microsoft.com/office/drawing/2014/main" id="{67F99501-3813-AD79-A704-161FE930E96C}"/>
              </a:ext>
            </a:extLst>
          </p:cNvPr>
          <p:cNvSpPr/>
          <p:nvPr/>
        </p:nvSpPr>
        <p:spPr>
          <a:xfrm>
            <a:off x="345550" y="2053331"/>
            <a:ext cx="7299960" cy="327779"/>
          </a:xfrm>
          <a:prstGeom prst="rect">
            <a:avLst/>
          </a:prstGeom>
          <a:noFill/>
          <a:ln/>
        </p:spPr>
        <p:txBody>
          <a:bodyPr wrap="none" lIns="0" tIns="0" rIns="0" bIns="0" rtlCol="0" anchor="t"/>
          <a:lstStyle/>
          <a:p>
            <a:pPr marL="0" indent="0" algn="l">
              <a:lnSpc>
                <a:spcPts val="2550"/>
              </a:lnSpc>
              <a:buNone/>
            </a:pPr>
            <a:r>
              <a:rPr lang="en-US" sz="1600" dirty="0">
                <a:solidFill>
                  <a:schemeClr val="bg1"/>
                </a:solidFill>
                <a:latin typeface="Poppins Light" panose="00000400000000000000" pitchFamily="2" charset="0"/>
                <a:ea typeface="Lato" pitchFamily="34" charset="-122"/>
                <a:cs typeface="Poppins Light" panose="00000400000000000000" pitchFamily="2" charset="0"/>
              </a:rPr>
              <a:t>All patient data in one place</a:t>
            </a:r>
            <a:endParaRPr lang="en-US" sz="1600" dirty="0">
              <a:solidFill>
                <a:schemeClr val="bg1"/>
              </a:solidFill>
              <a:latin typeface="Poppins Light" panose="00000400000000000000" pitchFamily="2" charset="0"/>
              <a:cs typeface="Poppins Light" panose="00000400000000000000" pitchFamily="2" charset="0"/>
            </a:endParaRPr>
          </a:p>
        </p:txBody>
      </p:sp>
      <p:sp>
        <p:nvSpPr>
          <p:cNvPr id="7" name="Text 5">
            <a:extLst>
              <a:ext uri="{FF2B5EF4-FFF2-40B4-BE49-F238E27FC236}">
                <a16:creationId xmlns:a16="http://schemas.microsoft.com/office/drawing/2014/main" id="{3A28145D-AD74-F408-539B-D6226D6C8D89}"/>
              </a:ext>
            </a:extLst>
          </p:cNvPr>
          <p:cNvSpPr/>
          <p:nvPr/>
        </p:nvSpPr>
        <p:spPr>
          <a:xfrm>
            <a:off x="319496" y="2850313"/>
            <a:ext cx="2828449" cy="320040"/>
          </a:xfrm>
          <a:prstGeom prst="rect">
            <a:avLst/>
          </a:prstGeom>
          <a:noFill/>
          <a:ln/>
        </p:spPr>
        <p:txBody>
          <a:bodyPr wrap="none" lIns="0" tIns="0" rIns="0" bIns="0" rtlCol="0" anchor="t"/>
          <a:lstStyle/>
          <a:p>
            <a:pPr marL="0" indent="0" algn="l">
              <a:lnSpc>
                <a:spcPts val="2500"/>
              </a:lnSpc>
              <a:buNone/>
            </a:pPr>
            <a:r>
              <a:rPr lang="en-US" sz="2000" b="1" dirty="0">
                <a:solidFill>
                  <a:schemeClr val="bg1"/>
                </a:solidFill>
                <a:latin typeface="Poppins Light" panose="00000400000000000000" pitchFamily="2" charset="0"/>
                <a:ea typeface="Lato Bold" pitchFamily="34" charset="-122"/>
                <a:cs typeface="Poppins Light" panose="00000400000000000000" pitchFamily="2" charset="0"/>
              </a:rPr>
              <a:t>Appointment Scheduling</a:t>
            </a:r>
            <a:endParaRPr lang="en-US" sz="2000" dirty="0">
              <a:solidFill>
                <a:schemeClr val="bg1"/>
              </a:solidFill>
              <a:latin typeface="Poppins Light" panose="00000400000000000000" pitchFamily="2" charset="0"/>
              <a:cs typeface="Poppins Light" panose="00000400000000000000" pitchFamily="2" charset="0"/>
            </a:endParaRPr>
          </a:p>
        </p:txBody>
      </p:sp>
      <p:sp>
        <p:nvSpPr>
          <p:cNvPr id="8" name="Text 6">
            <a:extLst>
              <a:ext uri="{FF2B5EF4-FFF2-40B4-BE49-F238E27FC236}">
                <a16:creationId xmlns:a16="http://schemas.microsoft.com/office/drawing/2014/main" id="{7DFF96C8-C30E-E1D7-202D-04B02938473A}"/>
              </a:ext>
            </a:extLst>
          </p:cNvPr>
          <p:cNvSpPr/>
          <p:nvPr/>
        </p:nvSpPr>
        <p:spPr>
          <a:xfrm>
            <a:off x="319496" y="3293225"/>
            <a:ext cx="7299960" cy="327779"/>
          </a:xfrm>
          <a:prstGeom prst="rect">
            <a:avLst/>
          </a:prstGeom>
          <a:noFill/>
          <a:ln/>
        </p:spPr>
        <p:txBody>
          <a:bodyPr wrap="none" lIns="0" tIns="0" rIns="0" bIns="0" rtlCol="0" anchor="t"/>
          <a:lstStyle/>
          <a:p>
            <a:pPr marL="0" indent="0" algn="l">
              <a:lnSpc>
                <a:spcPts val="2550"/>
              </a:lnSpc>
              <a:buNone/>
            </a:pPr>
            <a:r>
              <a:rPr lang="en-US" sz="1600" dirty="0">
                <a:solidFill>
                  <a:schemeClr val="bg1"/>
                </a:solidFill>
                <a:latin typeface="Poppins Light" panose="00000400000000000000" pitchFamily="2" charset="0"/>
                <a:ea typeface="Lato" pitchFamily="34" charset="-122"/>
                <a:cs typeface="Poppins Light" panose="00000400000000000000" pitchFamily="2" charset="0"/>
              </a:rPr>
              <a:t>Easy booking and tracking</a:t>
            </a:r>
            <a:endParaRPr lang="en-US" sz="1600" dirty="0">
              <a:solidFill>
                <a:schemeClr val="bg1"/>
              </a:solidFill>
              <a:latin typeface="Poppins Light" panose="00000400000000000000" pitchFamily="2" charset="0"/>
              <a:cs typeface="Poppins Light" panose="00000400000000000000" pitchFamily="2" charset="0"/>
            </a:endParaRPr>
          </a:p>
        </p:txBody>
      </p:sp>
      <p:sp>
        <p:nvSpPr>
          <p:cNvPr id="10" name="Text 8">
            <a:extLst>
              <a:ext uri="{FF2B5EF4-FFF2-40B4-BE49-F238E27FC236}">
                <a16:creationId xmlns:a16="http://schemas.microsoft.com/office/drawing/2014/main" id="{B218A62C-60E3-EA4B-E785-CC3307FCAA2F}"/>
              </a:ext>
            </a:extLst>
          </p:cNvPr>
          <p:cNvSpPr/>
          <p:nvPr/>
        </p:nvSpPr>
        <p:spPr>
          <a:xfrm>
            <a:off x="345550" y="4062559"/>
            <a:ext cx="2561392" cy="320040"/>
          </a:xfrm>
          <a:prstGeom prst="rect">
            <a:avLst/>
          </a:prstGeom>
          <a:noFill/>
          <a:ln/>
        </p:spPr>
        <p:txBody>
          <a:bodyPr wrap="none" lIns="0" tIns="0" rIns="0" bIns="0" rtlCol="0" anchor="t"/>
          <a:lstStyle/>
          <a:p>
            <a:pPr marL="0" indent="0" algn="l">
              <a:lnSpc>
                <a:spcPts val="2500"/>
              </a:lnSpc>
              <a:buNone/>
            </a:pPr>
            <a:r>
              <a:rPr lang="en-US" sz="2000" b="1" dirty="0">
                <a:solidFill>
                  <a:schemeClr val="bg1"/>
                </a:solidFill>
                <a:latin typeface="Poppins Light" panose="00000400000000000000" pitchFamily="2" charset="0"/>
                <a:ea typeface="Lato Bold" pitchFamily="34" charset="-122"/>
                <a:cs typeface="Poppins Light" panose="00000400000000000000" pitchFamily="2" charset="0"/>
              </a:rPr>
              <a:t>Medical History</a:t>
            </a:r>
            <a:endParaRPr lang="en-US" sz="2000" dirty="0">
              <a:solidFill>
                <a:schemeClr val="bg1"/>
              </a:solidFill>
              <a:latin typeface="Poppins Light" panose="00000400000000000000" pitchFamily="2" charset="0"/>
              <a:cs typeface="Poppins Light" panose="00000400000000000000" pitchFamily="2" charset="0"/>
            </a:endParaRPr>
          </a:p>
        </p:txBody>
      </p:sp>
      <p:sp>
        <p:nvSpPr>
          <p:cNvPr id="11" name="Text 9">
            <a:extLst>
              <a:ext uri="{FF2B5EF4-FFF2-40B4-BE49-F238E27FC236}">
                <a16:creationId xmlns:a16="http://schemas.microsoft.com/office/drawing/2014/main" id="{AAF016D7-E487-A66C-20E4-9BAC922B9592}"/>
              </a:ext>
            </a:extLst>
          </p:cNvPr>
          <p:cNvSpPr/>
          <p:nvPr/>
        </p:nvSpPr>
        <p:spPr>
          <a:xfrm>
            <a:off x="345550" y="4509960"/>
            <a:ext cx="7299960" cy="327779"/>
          </a:xfrm>
          <a:prstGeom prst="rect">
            <a:avLst/>
          </a:prstGeom>
          <a:noFill/>
          <a:ln/>
        </p:spPr>
        <p:txBody>
          <a:bodyPr wrap="none" lIns="0" tIns="0" rIns="0" bIns="0" rtlCol="0" anchor="t"/>
          <a:lstStyle/>
          <a:p>
            <a:pPr marL="0" indent="0" algn="l">
              <a:lnSpc>
                <a:spcPts val="2550"/>
              </a:lnSpc>
              <a:buNone/>
            </a:pPr>
            <a:r>
              <a:rPr lang="en-US" sz="1600" dirty="0">
                <a:solidFill>
                  <a:schemeClr val="bg1"/>
                </a:solidFill>
                <a:latin typeface="Poppins Light" panose="00000400000000000000" pitchFamily="2" charset="0"/>
                <a:ea typeface="Lato" pitchFamily="34" charset="-122"/>
                <a:cs typeface="Poppins Light" panose="00000400000000000000" pitchFamily="2" charset="0"/>
              </a:rPr>
              <a:t>Accessible treatment plans</a:t>
            </a:r>
            <a:endParaRPr lang="en-US" sz="1600" dirty="0">
              <a:solidFill>
                <a:schemeClr val="bg1"/>
              </a:solidFill>
              <a:latin typeface="Poppins Light" panose="00000400000000000000" pitchFamily="2" charset="0"/>
              <a:cs typeface="Poppins Light" panose="00000400000000000000" pitchFamily="2" charset="0"/>
            </a:endParaRPr>
          </a:p>
        </p:txBody>
      </p:sp>
      <p:sp>
        <p:nvSpPr>
          <p:cNvPr id="13" name="Text 11">
            <a:extLst>
              <a:ext uri="{FF2B5EF4-FFF2-40B4-BE49-F238E27FC236}">
                <a16:creationId xmlns:a16="http://schemas.microsoft.com/office/drawing/2014/main" id="{A663D362-1B55-8C3C-9874-42EC2AAA5525}"/>
              </a:ext>
            </a:extLst>
          </p:cNvPr>
          <p:cNvSpPr/>
          <p:nvPr/>
        </p:nvSpPr>
        <p:spPr>
          <a:xfrm>
            <a:off x="381031" y="5299203"/>
            <a:ext cx="2746891" cy="320040"/>
          </a:xfrm>
          <a:prstGeom prst="rect">
            <a:avLst/>
          </a:prstGeom>
          <a:noFill/>
          <a:ln/>
        </p:spPr>
        <p:txBody>
          <a:bodyPr wrap="none" lIns="0" tIns="0" rIns="0" bIns="0" rtlCol="0" anchor="t"/>
          <a:lstStyle/>
          <a:p>
            <a:pPr marL="0" indent="0" algn="l">
              <a:lnSpc>
                <a:spcPts val="2500"/>
              </a:lnSpc>
              <a:buNone/>
            </a:pPr>
            <a:r>
              <a:rPr lang="en-US" sz="2000" b="1" dirty="0">
                <a:solidFill>
                  <a:schemeClr val="bg1"/>
                </a:solidFill>
                <a:latin typeface="Poppins Light" panose="00000400000000000000" pitchFamily="2" charset="0"/>
                <a:ea typeface="Lato Bold" pitchFamily="34" charset="-122"/>
                <a:cs typeface="Poppins Light" panose="00000400000000000000" pitchFamily="2" charset="0"/>
              </a:rPr>
              <a:t>Department Integration</a:t>
            </a:r>
            <a:endParaRPr lang="en-US" sz="2000" dirty="0">
              <a:solidFill>
                <a:schemeClr val="bg1"/>
              </a:solidFill>
              <a:latin typeface="Poppins Light" panose="00000400000000000000" pitchFamily="2" charset="0"/>
              <a:cs typeface="Poppins Light" panose="00000400000000000000" pitchFamily="2" charset="0"/>
            </a:endParaRPr>
          </a:p>
        </p:txBody>
      </p:sp>
      <p:sp>
        <p:nvSpPr>
          <p:cNvPr id="14" name="Text 12">
            <a:extLst>
              <a:ext uri="{FF2B5EF4-FFF2-40B4-BE49-F238E27FC236}">
                <a16:creationId xmlns:a16="http://schemas.microsoft.com/office/drawing/2014/main" id="{A65DE688-A7B0-2EF7-8074-096A4BD82921}"/>
              </a:ext>
            </a:extLst>
          </p:cNvPr>
          <p:cNvSpPr/>
          <p:nvPr/>
        </p:nvSpPr>
        <p:spPr>
          <a:xfrm>
            <a:off x="345550" y="5743827"/>
            <a:ext cx="5790927" cy="327779"/>
          </a:xfrm>
          <a:prstGeom prst="rect">
            <a:avLst/>
          </a:prstGeom>
          <a:noFill/>
          <a:ln/>
        </p:spPr>
        <p:txBody>
          <a:bodyPr wrap="none" lIns="0" tIns="0" rIns="0" bIns="0" rtlCol="0" anchor="t"/>
          <a:lstStyle/>
          <a:p>
            <a:pPr marL="0" indent="0" algn="l">
              <a:lnSpc>
                <a:spcPts val="2550"/>
              </a:lnSpc>
              <a:buNone/>
            </a:pPr>
            <a:r>
              <a:rPr lang="en-US" sz="1600" dirty="0">
                <a:solidFill>
                  <a:schemeClr val="bg1"/>
                </a:solidFill>
                <a:latin typeface="Poppins Light" panose="00000400000000000000" pitchFamily="2" charset="0"/>
                <a:ea typeface="Lato" pitchFamily="34" charset="-122"/>
                <a:cs typeface="Poppins Light" panose="00000400000000000000" pitchFamily="2" charset="0"/>
              </a:rPr>
              <a:t>Seamless cross-department flow</a:t>
            </a:r>
            <a:endParaRPr lang="en-US" sz="1600" dirty="0">
              <a:solidFill>
                <a:schemeClr val="bg1"/>
              </a:solidFill>
              <a:latin typeface="Poppins Light" panose="00000400000000000000" pitchFamily="2" charset="0"/>
              <a:cs typeface="Poppins Light" panose="00000400000000000000" pitchFamily="2" charset="0"/>
            </a:endParaRPr>
          </a:p>
        </p:txBody>
      </p:sp>
      <p:pic>
        <p:nvPicPr>
          <p:cNvPr id="22" name="Picture 21">
            <a:extLst>
              <a:ext uri="{FF2B5EF4-FFF2-40B4-BE49-F238E27FC236}">
                <a16:creationId xmlns:a16="http://schemas.microsoft.com/office/drawing/2014/main" id="{04F4D64C-07FD-B26A-4B5A-6801D718EC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4371" y="2290366"/>
            <a:ext cx="5624049" cy="3163527"/>
          </a:xfrm>
          <a:prstGeom prst="rect">
            <a:avLst/>
          </a:prstGeom>
        </p:spPr>
      </p:pic>
      <p:sp>
        <p:nvSpPr>
          <p:cNvPr id="23" name="TextBox 22">
            <a:extLst>
              <a:ext uri="{FF2B5EF4-FFF2-40B4-BE49-F238E27FC236}">
                <a16:creationId xmlns:a16="http://schemas.microsoft.com/office/drawing/2014/main" id="{3AC0E077-DDB7-6AAE-0EA8-E28A866F08ED}"/>
              </a:ext>
            </a:extLst>
          </p:cNvPr>
          <p:cNvSpPr txBox="1"/>
          <p:nvPr/>
        </p:nvSpPr>
        <p:spPr>
          <a:xfrm>
            <a:off x="6326235" y="1801253"/>
            <a:ext cx="6097656" cy="369332"/>
          </a:xfrm>
          <a:prstGeom prst="rect">
            <a:avLst/>
          </a:prstGeom>
          <a:noFill/>
        </p:spPr>
        <p:txBody>
          <a:bodyPr wrap="square">
            <a:spAutoFit/>
          </a:bodyPr>
          <a:lstStyle/>
          <a:p>
            <a:r>
              <a:rPr lang="en-IN" dirty="0">
                <a:solidFill>
                  <a:schemeClr val="bg1"/>
                </a:solidFill>
                <a:latin typeface="Poppins Light" panose="00000400000000000000" pitchFamily="2" charset="0"/>
                <a:cs typeface="Poppins Light" panose="00000400000000000000" pitchFamily="2" charset="0"/>
                <a:hlinkClick r:id="rId3"/>
              </a:rPr>
              <a:t>https://cprm-prototype.vercel.app/doctor/patients</a:t>
            </a:r>
            <a:endParaRPr lang="en-IN"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172335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1">
            <a:extLst>
              <a:ext uri="{FF2B5EF4-FFF2-40B4-BE49-F238E27FC236}">
                <a16:creationId xmlns:a16="http://schemas.microsoft.com/office/drawing/2014/main" id="{D103403B-BED3-D494-D4EB-AB16AEA098E5}"/>
              </a:ext>
            </a:extLst>
          </p:cNvPr>
          <p:cNvSpPr/>
          <p:nvPr/>
        </p:nvSpPr>
        <p:spPr>
          <a:xfrm>
            <a:off x="235340" y="187762"/>
            <a:ext cx="8103590" cy="1988463"/>
          </a:xfrm>
          <a:prstGeom prst="rect">
            <a:avLst/>
          </a:prstGeom>
          <a:noFill/>
          <a:ln/>
        </p:spPr>
        <p:txBody>
          <a:bodyPr wrap="square" lIns="0" tIns="0" rIns="0" bIns="0" rtlCol="0" anchor="t"/>
          <a:lstStyle/>
          <a:p>
            <a:pPr marL="0" indent="0" algn="l">
              <a:lnSpc>
                <a:spcPts val="5200"/>
              </a:lnSpc>
              <a:buNone/>
            </a:pPr>
            <a:r>
              <a:rPr lang="en-US" sz="4150" dirty="0">
                <a:solidFill>
                  <a:srgbClr val="F2F2F3"/>
                </a:solidFill>
                <a:latin typeface="Poppins Light" panose="00000400000000000000" pitchFamily="2" charset="0"/>
                <a:ea typeface="Poppins Light" pitchFamily="34" charset="-122"/>
                <a:cs typeface="Poppins Light" panose="00000400000000000000" pitchFamily="2" charset="0"/>
              </a:rPr>
              <a:t>OT Management: Streamlined Surgical Workflow</a:t>
            </a:r>
            <a:endParaRPr lang="en-US" sz="4150" dirty="0">
              <a:latin typeface="Poppins Light" panose="00000400000000000000" pitchFamily="2" charset="0"/>
              <a:cs typeface="Poppins Light" panose="00000400000000000000" pitchFamily="2" charset="0"/>
            </a:endParaRPr>
          </a:p>
        </p:txBody>
      </p:sp>
      <p:sp>
        <p:nvSpPr>
          <p:cNvPr id="16" name="Shape 2">
            <a:extLst>
              <a:ext uri="{FF2B5EF4-FFF2-40B4-BE49-F238E27FC236}">
                <a16:creationId xmlns:a16="http://schemas.microsoft.com/office/drawing/2014/main" id="{69028ADE-185B-5353-8BD3-2482DCE431C4}"/>
              </a:ext>
            </a:extLst>
          </p:cNvPr>
          <p:cNvSpPr/>
          <p:nvPr/>
        </p:nvSpPr>
        <p:spPr>
          <a:xfrm>
            <a:off x="235340" y="1772007"/>
            <a:ext cx="477203" cy="477202"/>
          </a:xfrm>
          <a:prstGeom prst="roundRect">
            <a:avLst>
              <a:gd name="adj" fmla="val 18667"/>
            </a:avLst>
          </a:prstGeom>
          <a:solidFill>
            <a:srgbClr val="3D3D42"/>
          </a:solidFill>
          <a:ln w="7620">
            <a:solidFill>
              <a:srgbClr val="56565B"/>
            </a:solidFill>
            <a:prstDash val="solid"/>
          </a:ln>
        </p:spPr>
      </p:sp>
      <p:sp>
        <p:nvSpPr>
          <p:cNvPr id="17" name="Text 3">
            <a:extLst>
              <a:ext uri="{FF2B5EF4-FFF2-40B4-BE49-F238E27FC236}">
                <a16:creationId xmlns:a16="http://schemas.microsoft.com/office/drawing/2014/main" id="{97D59E71-E616-1022-FEA2-58150459B501}"/>
              </a:ext>
            </a:extLst>
          </p:cNvPr>
          <p:cNvSpPr/>
          <p:nvPr/>
        </p:nvSpPr>
        <p:spPr>
          <a:xfrm>
            <a:off x="924592" y="1844874"/>
            <a:ext cx="2651165" cy="331351"/>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anose="00000400000000000000" pitchFamily="2" charset="0"/>
                <a:ea typeface="Poppins Light" pitchFamily="34" charset="-122"/>
                <a:cs typeface="Poppins Light" panose="00000400000000000000" pitchFamily="2" charset="0"/>
              </a:rPr>
              <a:t>Efficient Scheduling</a:t>
            </a:r>
            <a:endParaRPr lang="en-US" sz="2050" dirty="0">
              <a:latin typeface="Poppins Light" panose="00000400000000000000" pitchFamily="2" charset="0"/>
              <a:cs typeface="Poppins Light" panose="00000400000000000000" pitchFamily="2" charset="0"/>
            </a:endParaRPr>
          </a:p>
        </p:txBody>
      </p:sp>
      <p:sp>
        <p:nvSpPr>
          <p:cNvPr id="18" name="Text 4">
            <a:extLst>
              <a:ext uri="{FF2B5EF4-FFF2-40B4-BE49-F238E27FC236}">
                <a16:creationId xmlns:a16="http://schemas.microsoft.com/office/drawing/2014/main" id="{4E8B2E02-43C0-C9AE-71DE-D4C9E09703A2}"/>
              </a:ext>
            </a:extLst>
          </p:cNvPr>
          <p:cNvSpPr/>
          <p:nvPr/>
        </p:nvSpPr>
        <p:spPr>
          <a:xfrm>
            <a:off x="924592" y="2303383"/>
            <a:ext cx="5287365" cy="339209"/>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Poppins Light" panose="00000400000000000000" pitchFamily="2" charset="0"/>
                <a:ea typeface="Roboto Light" pitchFamily="34" charset="-122"/>
                <a:cs typeface="Poppins Light" panose="00000400000000000000" pitchFamily="2" charset="0"/>
              </a:rPr>
              <a:t>Surgery scheduling and resource allocation are optimized.</a:t>
            </a:r>
            <a:endParaRPr lang="en-US" sz="1650" dirty="0">
              <a:latin typeface="Poppins Light" panose="00000400000000000000" pitchFamily="2" charset="0"/>
              <a:cs typeface="Poppins Light" panose="00000400000000000000" pitchFamily="2" charset="0"/>
            </a:endParaRPr>
          </a:p>
        </p:txBody>
      </p:sp>
      <p:sp>
        <p:nvSpPr>
          <p:cNvPr id="19" name="Shape 5">
            <a:extLst>
              <a:ext uri="{FF2B5EF4-FFF2-40B4-BE49-F238E27FC236}">
                <a16:creationId xmlns:a16="http://schemas.microsoft.com/office/drawing/2014/main" id="{465D0EEF-E832-3F65-1743-6106AC627FD1}"/>
              </a:ext>
            </a:extLst>
          </p:cNvPr>
          <p:cNvSpPr/>
          <p:nvPr/>
        </p:nvSpPr>
        <p:spPr>
          <a:xfrm>
            <a:off x="235340" y="3066693"/>
            <a:ext cx="477203" cy="477202"/>
          </a:xfrm>
          <a:prstGeom prst="roundRect">
            <a:avLst>
              <a:gd name="adj" fmla="val 18667"/>
            </a:avLst>
          </a:prstGeom>
          <a:solidFill>
            <a:srgbClr val="3D3D42"/>
          </a:solidFill>
          <a:ln w="7620">
            <a:solidFill>
              <a:srgbClr val="56565B"/>
            </a:solidFill>
            <a:prstDash val="solid"/>
          </a:ln>
        </p:spPr>
      </p:sp>
      <p:sp>
        <p:nvSpPr>
          <p:cNvPr id="20" name="Text 6">
            <a:extLst>
              <a:ext uri="{FF2B5EF4-FFF2-40B4-BE49-F238E27FC236}">
                <a16:creationId xmlns:a16="http://schemas.microsoft.com/office/drawing/2014/main" id="{005FEE76-8C14-FC73-18D9-B8C2F0A6CDBA}"/>
              </a:ext>
            </a:extLst>
          </p:cNvPr>
          <p:cNvSpPr/>
          <p:nvPr/>
        </p:nvSpPr>
        <p:spPr>
          <a:xfrm>
            <a:off x="924592" y="3139559"/>
            <a:ext cx="2651165" cy="331351"/>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anose="00000400000000000000" pitchFamily="2" charset="0"/>
                <a:ea typeface="Poppins Light" pitchFamily="34" charset="-122"/>
                <a:cs typeface="Poppins Light" panose="00000400000000000000" pitchFamily="2" charset="0"/>
              </a:rPr>
              <a:t>Real-Time Updates</a:t>
            </a:r>
            <a:endParaRPr lang="en-US" sz="2050" dirty="0">
              <a:latin typeface="Poppins Light" panose="00000400000000000000" pitchFamily="2" charset="0"/>
              <a:cs typeface="Poppins Light" panose="00000400000000000000" pitchFamily="2" charset="0"/>
            </a:endParaRPr>
          </a:p>
        </p:txBody>
      </p:sp>
      <p:sp>
        <p:nvSpPr>
          <p:cNvPr id="21" name="Text 7">
            <a:extLst>
              <a:ext uri="{FF2B5EF4-FFF2-40B4-BE49-F238E27FC236}">
                <a16:creationId xmlns:a16="http://schemas.microsoft.com/office/drawing/2014/main" id="{CF39B50C-65BA-82F6-B3D8-8B6E5B48C304}"/>
              </a:ext>
            </a:extLst>
          </p:cNvPr>
          <p:cNvSpPr/>
          <p:nvPr/>
        </p:nvSpPr>
        <p:spPr>
          <a:xfrm>
            <a:off x="924592" y="3598069"/>
            <a:ext cx="6970276" cy="339209"/>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Poppins Light" panose="00000400000000000000" pitchFamily="2" charset="0"/>
                <a:ea typeface="Roboto Light" pitchFamily="34" charset="-122"/>
                <a:cs typeface="Poppins Light" panose="00000400000000000000" pitchFamily="2" charset="0"/>
              </a:rPr>
              <a:t>Live status updates for all surgical procedures.</a:t>
            </a:r>
            <a:endParaRPr lang="en-US" sz="1650" dirty="0">
              <a:latin typeface="Poppins Light" panose="00000400000000000000" pitchFamily="2" charset="0"/>
              <a:cs typeface="Poppins Light" panose="00000400000000000000" pitchFamily="2" charset="0"/>
            </a:endParaRPr>
          </a:p>
        </p:txBody>
      </p:sp>
      <p:sp>
        <p:nvSpPr>
          <p:cNvPr id="22" name="Shape 8">
            <a:extLst>
              <a:ext uri="{FF2B5EF4-FFF2-40B4-BE49-F238E27FC236}">
                <a16:creationId xmlns:a16="http://schemas.microsoft.com/office/drawing/2014/main" id="{28E81015-094A-D524-0FA2-0BF072BB7552}"/>
              </a:ext>
            </a:extLst>
          </p:cNvPr>
          <p:cNvSpPr/>
          <p:nvPr/>
        </p:nvSpPr>
        <p:spPr>
          <a:xfrm>
            <a:off x="235340" y="4361379"/>
            <a:ext cx="477203" cy="477202"/>
          </a:xfrm>
          <a:prstGeom prst="roundRect">
            <a:avLst>
              <a:gd name="adj" fmla="val 18667"/>
            </a:avLst>
          </a:prstGeom>
          <a:solidFill>
            <a:srgbClr val="3D3D42"/>
          </a:solidFill>
          <a:ln w="7620">
            <a:solidFill>
              <a:srgbClr val="56565B"/>
            </a:solidFill>
            <a:prstDash val="solid"/>
          </a:ln>
        </p:spPr>
      </p:sp>
      <p:sp>
        <p:nvSpPr>
          <p:cNvPr id="23" name="Text 9">
            <a:extLst>
              <a:ext uri="{FF2B5EF4-FFF2-40B4-BE49-F238E27FC236}">
                <a16:creationId xmlns:a16="http://schemas.microsoft.com/office/drawing/2014/main" id="{78502C00-60D3-DA1F-7308-E051CFB2E6D0}"/>
              </a:ext>
            </a:extLst>
          </p:cNvPr>
          <p:cNvSpPr/>
          <p:nvPr/>
        </p:nvSpPr>
        <p:spPr>
          <a:xfrm>
            <a:off x="924592" y="4434245"/>
            <a:ext cx="2855833" cy="331351"/>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anose="00000400000000000000" pitchFamily="2" charset="0"/>
                <a:ea typeface="Poppins Light" pitchFamily="34" charset="-122"/>
                <a:cs typeface="Poppins Light" panose="00000400000000000000" pitchFamily="2" charset="0"/>
              </a:rPr>
              <a:t>Pharmacy Integration</a:t>
            </a:r>
            <a:endParaRPr lang="en-US" sz="2050" dirty="0">
              <a:latin typeface="Poppins Light" panose="00000400000000000000" pitchFamily="2" charset="0"/>
              <a:cs typeface="Poppins Light" panose="00000400000000000000" pitchFamily="2" charset="0"/>
            </a:endParaRPr>
          </a:p>
        </p:txBody>
      </p:sp>
      <p:sp>
        <p:nvSpPr>
          <p:cNvPr id="24" name="Text 10">
            <a:extLst>
              <a:ext uri="{FF2B5EF4-FFF2-40B4-BE49-F238E27FC236}">
                <a16:creationId xmlns:a16="http://schemas.microsoft.com/office/drawing/2014/main" id="{F4100D8F-9851-9FB6-EB9A-0C47249A2BE4}"/>
              </a:ext>
            </a:extLst>
          </p:cNvPr>
          <p:cNvSpPr/>
          <p:nvPr/>
        </p:nvSpPr>
        <p:spPr>
          <a:xfrm>
            <a:off x="924592" y="4892755"/>
            <a:ext cx="6970276" cy="339209"/>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Poppins Light" panose="00000400000000000000" pitchFamily="2" charset="0"/>
                <a:ea typeface="Roboto Light" pitchFamily="34" charset="-122"/>
                <a:cs typeface="Poppins Light" panose="00000400000000000000" pitchFamily="2" charset="0"/>
              </a:rPr>
              <a:t>Seamless medication preparation with pharmacy.</a:t>
            </a:r>
            <a:endParaRPr lang="en-US" sz="1650" dirty="0">
              <a:latin typeface="Poppins Light" panose="00000400000000000000" pitchFamily="2" charset="0"/>
              <a:cs typeface="Poppins Light" panose="00000400000000000000" pitchFamily="2" charset="0"/>
            </a:endParaRPr>
          </a:p>
        </p:txBody>
      </p:sp>
      <p:sp>
        <p:nvSpPr>
          <p:cNvPr id="25" name="Shape 11">
            <a:extLst>
              <a:ext uri="{FF2B5EF4-FFF2-40B4-BE49-F238E27FC236}">
                <a16:creationId xmlns:a16="http://schemas.microsoft.com/office/drawing/2014/main" id="{8BB0377E-402B-9D26-7294-5D668E4389E1}"/>
              </a:ext>
            </a:extLst>
          </p:cNvPr>
          <p:cNvSpPr/>
          <p:nvPr/>
        </p:nvSpPr>
        <p:spPr>
          <a:xfrm>
            <a:off x="235340" y="5656064"/>
            <a:ext cx="477203" cy="477202"/>
          </a:xfrm>
          <a:prstGeom prst="roundRect">
            <a:avLst>
              <a:gd name="adj" fmla="val 18667"/>
            </a:avLst>
          </a:prstGeom>
          <a:solidFill>
            <a:srgbClr val="3D3D42"/>
          </a:solidFill>
          <a:ln w="7620">
            <a:solidFill>
              <a:srgbClr val="56565B"/>
            </a:solidFill>
            <a:prstDash val="solid"/>
          </a:ln>
        </p:spPr>
      </p:sp>
      <p:sp>
        <p:nvSpPr>
          <p:cNvPr id="26" name="Text 12">
            <a:extLst>
              <a:ext uri="{FF2B5EF4-FFF2-40B4-BE49-F238E27FC236}">
                <a16:creationId xmlns:a16="http://schemas.microsoft.com/office/drawing/2014/main" id="{9E7670C0-15CC-3486-64A1-69E611C76D37}"/>
              </a:ext>
            </a:extLst>
          </p:cNvPr>
          <p:cNvSpPr/>
          <p:nvPr/>
        </p:nvSpPr>
        <p:spPr>
          <a:xfrm>
            <a:off x="924592" y="5728931"/>
            <a:ext cx="3132773" cy="331351"/>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anose="00000400000000000000" pitchFamily="2" charset="0"/>
                <a:ea typeface="Poppins Light" pitchFamily="34" charset="-122"/>
                <a:cs typeface="Poppins Light" panose="00000400000000000000" pitchFamily="2" charset="0"/>
              </a:rPr>
              <a:t>Emergency Prioritization</a:t>
            </a:r>
            <a:endParaRPr lang="en-US" sz="2050" dirty="0">
              <a:latin typeface="Poppins Light" panose="00000400000000000000" pitchFamily="2" charset="0"/>
              <a:cs typeface="Poppins Light" panose="00000400000000000000" pitchFamily="2" charset="0"/>
            </a:endParaRPr>
          </a:p>
        </p:txBody>
      </p:sp>
      <p:sp>
        <p:nvSpPr>
          <p:cNvPr id="27" name="Text 13">
            <a:extLst>
              <a:ext uri="{FF2B5EF4-FFF2-40B4-BE49-F238E27FC236}">
                <a16:creationId xmlns:a16="http://schemas.microsoft.com/office/drawing/2014/main" id="{AC9ECF49-B3E1-B8CF-F555-E40D08393504}"/>
              </a:ext>
            </a:extLst>
          </p:cNvPr>
          <p:cNvSpPr/>
          <p:nvPr/>
        </p:nvSpPr>
        <p:spPr>
          <a:xfrm>
            <a:off x="908269" y="6060282"/>
            <a:ext cx="6970276" cy="339209"/>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Poppins Light" panose="00000400000000000000" pitchFamily="2" charset="0"/>
                <a:ea typeface="Roboto Light" pitchFamily="34" charset="-122"/>
                <a:cs typeface="Poppins Light" panose="00000400000000000000" pitchFamily="2" charset="0"/>
              </a:rPr>
              <a:t>Critical surgeries are automatically prioritized.</a:t>
            </a:r>
            <a:endParaRPr lang="en-US" sz="1650" dirty="0">
              <a:latin typeface="Poppins Light" panose="00000400000000000000" pitchFamily="2" charset="0"/>
              <a:cs typeface="Poppins Light" panose="00000400000000000000" pitchFamily="2" charset="0"/>
            </a:endParaRPr>
          </a:p>
        </p:txBody>
      </p:sp>
      <p:pic>
        <p:nvPicPr>
          <p:cNvPr id="28" name="Picture 27">
            <a:extLst>
              <a:ext uri="{FF2B5EF4-FFF2-40B4-BE49-F238E27FC236}">
                <a16:creationId xmlns:a16="http://schemas.microsoft.com/office/drawing/2014/main" id="{67CAEAA5-3762-F1F8-75C0-AAB2BA8EA5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1270" y="3470910"/>
            <a:ext cx="5624049" cy="3163527"/>
          </a:xfrm>
          <a:prstGeom prst="rect">
            <a:avLst/>
          </a:prstGeom>
        </p:spPr>
      </p:pic>
      <p:sp>
        <p:nvSpPr>
          <p:cNvPr id="29" name="TextBox 28">
            <a:extLst>
              <a:ext uri="{FF2B5EF4-FFF2-40B4-BE49-F238E27FC236}">
                <a16:creationId xmlns:a16="http://schemas.microsoft.com/office/drawing/2014/main" id="{499E46C6-7EC9-7024-5ADF-BBB62B99055C}"/>
              </a:ext>
            </a:extLst>
          </p:cNvPr>
          <p:cNvSpPr txBox="1"/>
          <p:nvPr/>
        </p:nvSpPr>
        <p:spPr>
          <a:xfrm>
            <a:off x="6211957" y="2839590"/>
            <a:ext cx="6097656" cy="369332"/>
          </a:xfrm>
          <a:prstGeom prst="rect">
            <a:avLst/>
          </a:prstGeom>
          <a:noFill/>
        </p:spPr>
        <p:txBody>
          <a:bodyPr wrap="square">
            <a:spAutoFit/>
          </a:bodyPr>
          <a:lstStyle/>
          <a:p>
            <a:r>
              <a:rPr lang="en-IN" dirty="0">
                <a:solidFill>
                  <a:schemeClr val="bg1"/>
                </a:solidFill>
                <a:latin typeface="Poppins Light" panose="00000400000000000000" pitchFamily="2" charset="0"/>
                <a:cs typeface="Poppins Light" panose="00000400000000000000" pitchFamily="2" charset="0"/>
                <a:hlinkClick r:id="rId3"/>
              </a:rPr>
              <a:t>https://cprm-prototype.vercel.app/doctor/ot</a:t>
            </a:r>
            <a:endParaRPr lang="en-IN"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283110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B356CBA-DB2F-4616-E49F-9F05781BE7A7}"/>
              </a:ext>
            </a:extLst>
          </p:cNvPr>
          <p:cNvSpPr/>
          <p:nvPr/>
        </p:nvSpPr>
        <p:spPr>
          <a:xfrm>
            <a:off x="497409" y="486847"/>
            <a:ext cx="7405993" cy="1451283"/>
          </a:xfrm>
          <a:prstGeom prst="rect">
            <a:avLst/>
          </a:prstGeom>
          <a:noFill/>
          <a:ln/>
        </p:spPr>
        <p:txBody>
          <a:bodyPr wrap="none" lIns="0" tIns="0" rIns="0" bIns="0" rtlCol="0" anchor="t"/>
          <a:lstStyle/>
          <a:p>
            <a:pPr marL="0" indent="0" algn="l">
              <a:lnSpc>
                <a:spcPts val="5550"/>
              </a:lnSpc>
              <a:buNone/>
            </a:pPr>
            <a:r>
              <a:rPr lang="en-US" sz="3600" dirty="0">
                <a:solidFill>
                  <a:srgbClr val="F2F2F3"/>
                </a:solidFill>
                <a:latin typeface="Poppins Light" panose="00000400000000000000" pitchFamily="2" charset="0"/>
                <a:ea typeface="Poppins Light" pitchFamily="34" charset="-122"/>
                <a:cs typeface="Poppins Light" panose="00000400000000000000" pitchFamily="2" charset="0"/>
              </a:rPr>
              <a:t>Nurse Dashboard: </a:t>
            </a:r>
          </a:p>
          <a:p>
            <a:pPr marL="0" indent="0" algn="l">
              <a:lnSpc>
                <a:spcPts val="5550"/>
              </a:lnSpc>
              <a:buNone/>
            </a:pPr>
            <a:r>
              <a:rPr lang="en-US" sz="3600" dirty="0">
                <a:solidFill>
                  <a:srgbClr val="F2F2F3"/>
                </a:solidFill>
                <a:latin typeface="Poppins Light" panose="00000400000000000000" pitchFamily="2" charset="0"/>
                <a:ea typeface="Poppins Light" pitchFamily="34" charset="-122"/>
                <a:cs typeface="Poppins Light" panose="00000400000000000000" pitchFamily="2" charset="0"/>
              </a:rPr>
              <a:t>Patient Flow Management</a:t>
            </a:r>
            <a:endParaRPr lang="en-US" sz="3600" dirty="0">
              <a:latin typeface="Poppins Light" panose="00000400000000000000" pitchFamily="2" charset="0"/>
              <a:cs typeface="Poppins Light" panose="00000400000000000000" pitchFamily="2" charset="0"/>
            </a:endParaRPr>
          </a:p>
        </p:txBody>
      </p:sp>
      <p:sp>
        <p:nvSpPr>
          <p:cNvPr id="3" name="Text 1">
            <a:extLst>
              <a:ext uri="{FF2B5EF4-FFF2-40B4-BE49-F238E27FC236}">
                <a16:creationId xmlns:a16="http://schemas.microsoft.com/office/drawing/2014/main" id="{D901AAE7-DD9D-859F-18CB-D3C2F49AB8F4}"/>
              </a:ext>
            </a:extLst>
          </p:cNvPr>
          <p:cNvSpPr/>
          <p:nvPr/>
        </p:nvSpPr>
        <p:spPr>
          <a:xfrm>
            <a:off x="497409" y="23389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anose="00000400000000000000" pitchFamily="2" charset="0"/>
                <a:ea typeface="Poppins Light" pitchFamily="34" charset="-122"/>
                <a:cs typeface="Poppins Light" panose="00000400000000000000" pitchFamily="2" charset="0"/>
              </a:rPr>
              <a:t>Patient Queue</a:t>
            </a:r>
            <a:endParaRPr lang="en-US" sz="2200" dirty="0">
              <a:latin typeface="Poppins Light" panose="00000400000000000000" pitchFamily="2" charset="0"/>
              <a:cs typeface="Poppins Light" panose="00000400000000000000" pitchFamily="2" charset="0"/>
            </a:endParaRPr>
          </a:p>
        </p:txBody>
      </p:sp>
      <p:sp>
        <p:nvSpPr>
          <p:cNvPr id="4" name="Text 2">
            <a:extLst>
              <a:ext uri="{FF2B5EF4-FFF2-40B4-BE49-F238E27FC236}">
                <a16:creationId xmlns:a16="http://schemas.microsoft.com/office/drawing/2014/main" id="{A1DA7ECE-1FDF-EFC1-507D-B62A4EF1F5EC}"/>
              </a:ext>
            </a:extLst>
          </p:cNvPr>
          <p:cNvSpPr/>
          <p:nvPr/>
        </p:nvSpPr>
        <p:spPr>
          <a:xfrm>
            <a:off x="497409" y="2920142"/>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Manages patient flow efficiently and effectively.</a:t>
            </a:r>
            <a:endParaRPr lang="en-US" sz="1750" dirty="0">
              <a:latin typeface="Poppins Light" panose="00000400000000000000" pitchFamily="2" charset="0"/>
              <a:cs typeface="Poppins Light" panose="00000400000000000000" pitchFamily="2" charset="0"/>
            </a:endParaRPr>
          </a:p>
        </p:txBody>
      </p:sp>
      <p:sp>
        <p:nvSpPr>
          <p:cNvPr id="5" name="Text 3">
            <a:extLst>
              <a:ext uri="{FF2B5EF4-FFF2-40B4-BE49-F238E27FC236}">
                <a16:creationId xmlns:a16="http://schemas.microsoft.com/office/drawing/2014/main" id="{7956E8A6-948D-C357-CDE9-04BB85286D5E}"/>
              </a:ext>
            </a:extLst>
          </p:cNvPr>
          <p:cNvSpPr/>
          <p:nvPr/>
        </p:nvSpPr>
        <p:spPr>
          <a:xfrm>
            <a:off x="3366194" y="23389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anose="00000400000000000000" pitchFamily="2" charset="0"/>
                <a:ea typeface="Poppins Light" pitchFamily="34" charset="-122"/>
                <a:cs typeface="Poppins Light" panose="00000400000000000000" pitchFamily="2" charset="0"/>
              </a:rPr>
              <a:t>Vital Signs</a:t>
            </a:r>
            <a:endParaRPr lang="en-US" sz="2200" dirty="0">
              <a:latin typeface="Poppins Light" panose="00000400000000000000" pitchFamily="2" charset="0"/>
              <a:cs typeface="Poppins Light" panose="00000400000000000000" pitchFamily="2" charset="0"/>
            </a:endParaRPr>
          </a:p>
        </p:txBody>
      </p:sp>
      <p:sp>
        <p:nvSpPr>
          <p:cNvPr id="6" name="Text 4">
            <a:extLst>
              <a:ext uri="{FF2B5EF4-FFF2-40B4-BE49-F238E27FC236}">
                <a16:creationId xmlns:a16="http://schemas.microsoft.com/office/drawing/2014/main" id="{23B2757C-6AC0-118D-00F9-8A9F78D3BAE8}"/>
              </a:ext>
            </a:extLst>
          </p:cNvPr>
          <p:cNvSpPr/>
          <p:nvPr/>
        </p:nvSpPr>
        <p:spPr>
          <a:xfrm>
            <a:off x="3366194" y="2920142"/>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Monitors crucial patient vital signs in real-time.</a:t>
            </a:r>
            <a:endParaRPr lang="en-US" sz="1750" dirty="0">
              <a:latin typeface="Poppins Light" panose="00000400000000000000" pitchFamily="2" charset="0"/>
              <a:cs typeface="Poppins Light" panose="00000400000000000000" pitchFamily="2" charset="0"/>
            </a:endParaRPr>
          </a:p>
        </p:txBody>
      </p:sp>
      <p:sp>
        <p:nvSpPr>
          <p:cNvPr id="7" name="Text 5">
            <a:extLst>
              <a:ext uri="{FF2B5EF4-FFF2-40B4-BE49-F238E27FC236}">
                <a16:creationId xmlns:a16="http://schemas.microsoft.com/office/drawing/2014/main" id="{0C1A7B0C-02FD-354F-913A-A1C0C9E1F15F}"/>
              </a:ext>
            </a:extLst>
          </p:cNvPr>
          <p:cNvSpPr/>
          <p:nvPr/>
        </p:nvSpPr>
        <p:spPr>
          <a:xfrm>
            <a:off x="497409" y="41646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anose="00000400000000000000" pitchFamily="2" charset="0"/>
                <a:ea typeface="Poppins Light" pitchFamily="34" charset="-122"/>
                <a:cs typeface="Poppins Light" panose="00000400000000000000" pitchFamily="2" charset="0"/>
              </a:rPr>
              <a:t>Task Assignment</a:t>
            </a:r>
            <a:endParaRPr lang="en-US" sz="2200" dirty="0">
              <a:latin typeface="Poppins Light" panose="00000400000000000000" pitchFamily="2" charset="0"/>
              <a:cs typeface="Poppins Light" panose="00000400000000000000" pitchFamily="2" charset="0"/>
            </a:endParaRPr>
          </a:p>
        </p:txBody>
      </p:sp>
      <p:sp>
        <p:nvSpPr>
          <p:cNvPr id="8" name="Text 6">
            <a:extLst>
              <a:ext uri="{FF2B5EF4-FFF2-40B4-BE49-F238E27FC236}">
                <a16:creationId xmlns:a16="http://schemas.microsoft.com/office/drawing/2014/main" id="{6EE88239-6F56-A62B-6CBB-FE8D58EF0444}"/>
              </a:ext>
            </a:extLst>
          </p:cNvPr>
          <p:cNvSpPr/>
          <p:nvPr/>
        </p:nvSpPr>
        <p:spPr>
          <a:xfrm>
            <a:off x="497409" y="4745817"/>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Assigns and tracks all nursing tasks directly.</a:t>
            </a:r>
            <a:endParaRPr lang="en-US" sz="1750" dirty="0">
              <a:latin typeface="Poppins Light" panose="00000400000000000000" pitchFamily="2" charset="0"/>
              <a:cs typeface="Poppins Light" panose="00000400000000000000" pitchFamily="2" charset="0"/>
            </a:endParaRPr>
          </a:p>
        </p:txBody>
      </p:sp>
      <p:sp>
        <p:nvSpPr>
          <p:cNvPr id="9" name="Text 7">
            <a:extLst>
              <a:ext uri="{FF2B5EF4-FFF2-40B4-BE49-F238E27FC236}">
                <a16:creationId xmlns:a16="http://schemas.microsoft.com/office/drawing/2014/main" id="{645A6251-2F33-4C3A-A846-5CCAEAB50090}"/>
              </a:ext>
            </a:extLst>
          </p:cNvPr>
          <p:cNvSpPr/>
          <p:nvPr/>
        </p:nvSpPr>
        <p:spPr>
          <a:xfrm>
            <a:off x="3366194" y="4147528"/>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F2F2F3"/>
                </a:solidFill>
                <a:latin typeface="Poppins Light" panose="00000400000000000000" pitchFamily="2" charset="0"/>
                <a:ea typeface="Poppins Light" pitchFamily="34" charset="-122"/>
                <a:cs typeface="Poppins Light" panose="00000400000000000000" pitchFamily="2" charset="0"/>
              </a:rPr>
              <a:t>Communication Hub</a:t>
            </a:r>
            <a:endParaRPr lang="en-US" sz="2200" dirty="0">
              <a:latin typeface="Poppins Light" panose="00000400000000000000" pitchFamily="2" charset="0"/>
              <a:cs typeface="Poppins Light" panose="00000400000000000000" pitchFamily="2" charset="0"/>
            </a:endParaRPr>
          </a:p>
        </p:txBody>
      </p:sp>
      <p:sp>
        <p:nvSpPr>
          <p:cNvPr id="10" name="Text 8">
            <a:extLst>
              <a:ext uri="{FF2B5EF4-FFF2-40B4-BE49-F238E27FC236}">
                <a16:creationId xmlns:a16="http://schemas.microsoft.com/office/drawing/2014/main" id="{1CD7F677-91FC-B278-2FE2-660F6E3026D1}"/>
              </a:ext>
            </a:extLst>
          </p:cNvPr>
          <p:cNvSpPr/>
          <p:nvPr/>
        </p:nvSpPr>
        <p:spPr>
          <a:xfrm>
            <a:off x="3332644" y="4949694"/>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Facilitates communication with doctors and pharmacy.</a:t>
            </a:r>
            <a:endParaRPr lang="en-US" sz="1750" dirty="0">
              <a:latin typeface="Poppins Light" panose="00000400000000000000" pitchFamily="2" charset="0"/>
              <a:cs typeface="Poppins Light" panose="00000400000000000000" pitchFamily="2" charset="0"/>
            </a:endParaRPr>
          </a:p>
        </p:txBody>
      </p:sp>
      <p:pic>
        <p:nvPicPr>
          <p:cNvPr id="11" name="Picture 10">
            <a:extLst>
              <a:ext uri="{FF2B5EF4-FFF2-40B4-BE49-F238E27FC236}">
                <a16:creationId xmlns:a16="http://schemas.microsoft.com/office/drawing/2014/main" id="{46E9E311-315A-FCDF-19CE-C78D3EFA67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72192" y="2413767"/>
            <a:ext cx="5624048" cy="3163527"/>
          </a:xfrm>
          <a:prstGeom prst="rect">
            <a:avLst/>
          </a:prstGeom>
        </p:spPr>
      </p:pic>
      <p:sp>
        <p:nvSpPr>
          <p:cNvPr id="12" name="TextBox 11">
            <a:extLst>
              <a:ext uri="{FF2B5EF4-FFF2-40B4-BE49-F238E27FC236}">
                <a16:creationId xmlns:a16="http://schemas.microsoft.com/office/drawing/2014/main" id="{E7B4908C-64E7-B5F4-CEC4-4F18A6E170A1}"/>
              </a:ext>
            </a:extLst>
          </p:cNvPr>
          <p:cNvSpPr txBox="1"/>
          <p:nvPr/>
        </p:nvSpPr>
        <p:spPr>
          <a:xfrm>
            <a:off x="6272192" y="1938130"/>
            <a:ext cx="6097656" cy="369332"/>
          </a:xfrm>
          <a:prstGeom prst="rect">
            <a:avLst/>
          </a:prstGeom>
          <a:noFill/>
        </p:spPr>
        <p:txBody>
          <a:bodyPr wrap="square">
            <a:spAutoFit/>
          </a:bodyPr>
          <a:lstStyle/>
          <a:p>
            <a:r>
              <a:rPr lang="en-IN" dirty="0">
                <a:solidFill>
                  <a:schemeClr val="bg1"/>
                </a:solidFill>
                <a:latin typeface="Poppins Light" panose="00000400000000000000" pitchFamily="2" charset="0"/>
                <a:cs typeface="Poppins Light" panose="00000400000000000000" pitchFamily="2" charset="0"/>
                <a:hlinkClick r:id="rId3"/>
              </a:rPr>
              <a:t>https://cprm-prototype.vercel.app/nurse</a:t>
            </a:r>
            <a:endParaRPr lang="en-IN"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258305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F2AF25D7-7E3B-8B29-B816-4B417A64E173}"/>
              </a:ext>
            </a:extLst>
          </p:cNvPr>
          <p:cNvSpPr/>
          <p:nvPr/>
        </p:nvSpPr>
        <p:spPr>
          <a:xfrm>
            <a:off x="445081" y="60489"/>
            <a:ext cx="6522249" cy="1380411"/>
          </a:xfrm>
          <a:prstGeom prst="rect">
            <a:avLst/>
          </a:prstGeom>
          <a:noFill/>
          <a:ln/>
        </p:spPr>
        <p:txBody>
          <a:bodyPr wrap="square" lIns="0" tIns="0" rIns="0" bIns="0" rtlCol="0" anchor="t"/>
          <a:lstStyle/>
          <a:p>
            <a:pPr marL="0" indent="0" algn="l">
              <a:lnSpc>
                <a:spcPts val="5400"/>
              </a:lnSpc>
              <a:buNone/>
            </a:pPr>
            <a:r>
              <a:rPr lang="en-US" sz="3600" dirty="0">
                <a:solidFill>
                  <a:srgbClr val="F2F2F3"/>
                </a:solidFill>
                <a:latin typeface="Poppins Light" panose="00000400000000000000" pitchFamily="2" charset="0"/>
                <a:ea typeface="Poppins Light" pitchFamily="34" charset="-122"/>
                <a:cs typeface="Poppins Light" panose="00000400000000000000" pitchFamily="2" charset="0"/>
              </a:rPr>
              <a:t>Token Queue: Privacy-First Patient Management</a:t>
            </a:r>
            <a:endParaRPr lang="en-US" sz="3600" dirty="0">
              <a:latin typeface="Poppins Light" panose="00000400000000000000" pitchFamily="2" charset="0"/>
              <a:cs typeface="Poppins Light" panose="00000400000000000000" pitchFamily="2" charset="0"/>
            </a:endParaRPr>
          </a:p>
        </p:txBody>
      </p:sp>
      <p:pic>
        <p:nvPicPr>
          <p:cNvPr id="3" name="Image 1" descr="preencoded.png">
            <a:extLst>
              <a:ext uri="{FF2B5EF4-FFF2-40B4-BE49-F238E27FC236}">
                <a16:creationId xmlns:a16="http://schemas.microsoft.com/office/drawing/2014/main" id="{D25DD546-1D6B-D28B-6DCC-DA9E317D929F}"/>
              </a:ext>
            </a:extLst>
          </p:cNvPr>
          <p:cNvPicPr>
            <a:picLocks noChangeAspect="1"/>
          </p:cNvPicPr>
          <p:nvPr/>
        </p:nvPicPr>
        <p:blipFill>
          <a:blip r:embed="rId3"/>
          <a:stretch>
            <a:fillRect/>
          </a:stretch>
        </p:blipFill>
        <p:spPr>
          <a:xfrm>
            <a:off x="445081" y="1496372"/>
            <a:ext cx="1104424" cy="1214687"/>
          </a:xfrm>
          <a:prstGeom prst="rect">
            <a:avLst/>
          </a:prstGeom>
        </p:spPr>
      </p:pic>
      <p:sp>
        <p:nvSpPr>
          <p:cNvPr id="4" name="Text 2">
            <a:extLst>
              <a:ext uri="{FF2B5EF4-FFF2-40B4-BE49-F238E27FC236}">
                <a16:creationId xmlns:a16="http://schemas.microsoft.com/office/drawing/2014/main" id="{B3105207-62A7-EFD9-0006-27766852E773}"/>
              </a:ext>
            </a:extLst>
          </p:cNvPr>
          <p:cNvSpPr/>
          <p:nvPr/>
        </p:nvSpPr>
        <p:spPr>
          <a:xfrm>
            <a:off x="1770366" y="1606635"/>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anose="00000400000000000000" pitchFamily="2" charset="0"/>
                <a:ea typeface="Poppins Light" pitchFamily="34" charset="-122"/>
                <a:cs typeface="Poppins Light" panose="00000400000000000000" pitchFamily="2" charset="0"/>
              </a:rPr>
              <a:t>Token-Based ID</a:t>
            </a:r>
            <a:endParaRPr lang="en-US" sz="2150" dirty="0">
              <a:latin typeface="Poppins Light" panose="00000400000000000000" pitchFamily="2" charset="0"/>
              <a:cs typeface="Poppins Light" panose="00000400000000000000" pitchFamily="2" charset="0"/>
            </a:endParaRPr>
          </a:p>
        </p:txBody>
      </p:sp>
      <p:sp>
        <p:nvSpPr>
          <p:cNvPr id="5" name="Text 3">
            <a:extLst>
              <a:ext uri="{FF2B5EF4-FFF2-40B4-BE49-F238E27FC236}">
                <a16:creationId xmlns:a16="http://schemas.microsoft.com/office/drawing/2014/main" id="{E50F9F81-0B4E-5520-FC87-45260A7C6763}"/>
              </a:ext>
            </a:extLst>
          </p:cNvPr>
          <p:cNvSpPr/>
          <p:nvPr/>
        </p:nvSpPr>
        <p:spPr>
          <a:xfrm>
            <a:off x="1770366" y="2084195"/>
            <a:ext cx="6272570" cy="353378"/>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Poppins Light" panose="00000400000000000000" pitchFamily="2" charset="0"/>
                <a:ea typeface="Roboto Light" pitchFamily="34" charset="-122"/>
                <a:cs typeface="Poppins Light" panose="00000400000000000000" pitchFamily="2" charset="0"/>
              </a:rPr>
              <a:t>Patients identified by tokens (P001, P002).</a:t>
            </a:r>
            <a:endParaRPr lang="en-US" sz="1700" dirty="0">
              <a:latin typeface="Poppins Light" panose="00000400000000000000" pitchFamily="2" charset="0"/>
              <a:cs typeface="Poppins Light" panose="00000400000000000000" pitchFamily="2" charset="0"/>
            </a:endParaRPr>
          </a:p>
        </p:txBody>
      </p:sp>
      <p:pic>
        <p:nvPicPr>
          <p:cNvPr id="6" name="Image 2" descr="preencoded.png">
            <a:extLst>
              <a:ext uri="{FF2B5EF4-FFF2-40B4-BE49-F238E27FC236}">
                <a16:creationId xmlns:a16="http://schemas.microsoft.com/office/drawing/2014/main" id="{BC28501F-B381-6DEF-B6B2-1906F4FDE20E}"/>
              </a:ext>
            </a:extLst>
          </p:cNvPr>
          <p:cNvPicPr>
            <a:picLocks noChangeAspect="1"/>
          </p:cNvPicPr>
          <p:nvPr/>
        </p:nvPicPr>
        <p:blipFill>
          <a:blip r:embed="rId4"/>
          <a:stretch>
            <a:fillRect/>
          </a:stretch>
        </p:blipFill>
        <p:spPr>
          <a:xfrm>
            <a:off x="445081" y="2711059"/>
            <a:ext cx="1104424" cy="1325285"/>
          </a:xfrm>
          <a:prstGeom prst="rect">
            <a:avLst/>
          </a:prstGeom>
        </p:spPr>
      </p:pic>
      <p:sp>
        <p:nvSpPr>
          <p:cNvPr id="7" name="Text 4">
            <a:extLst>
              <a:ext uri="{FF2B5EF4-FFF2-40B4-BE49-F238E27FC236}">
                <a16:creationId xmlns:a16="http://schemas.microsoft.com/office/drawing/2014/main" id="{244CF690-1074-076A-B0FA-554F52165693}"/>
              </a:ext>
            </a:extLst>
          </p:cNvPr>
          <p:cNvSpPr/>
          <p:nvPr/>
        </p:nvSpPr>
        <p:spPr>
          <a:xfrm>
            <a:off x="1770366" y="2931920"/>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anose="00000400000000000000" pitchFamily="2" charset="0"/>
                <a:ea typeface="Poppins Light" pitchFamily="34" charset="-122"/>
                <a:cs typeface="Poppins Light" panose="00000400000000000000" pitchFamily="2" charset="0"/>
              </a:rPr>
              <a:t>Wait Time Estimates</a:t>
            </a:r>
            <a:endParaRPr lang="en-US" sz="2150" dirty="0">
              <a:latin typeface="Poppins Light" panose="00000400000000000000" pitchFamily="2" charset="0"/>
              <a:cs typeface="Poppins Light" panose="00000400000000000000" pitchFamily="2" charset="0"/>
            </a:endParaRPr>
          </a:p>
        </p:txBody>
      </p:sp>
      <p:sp>
        <p:nvSpPr>
          <p:cNvPr id="8" name="Text 5">
            <a:extLst>
              <a:ext uri="{FF2B5EF4-FFF2-40B4-BE49-F238E27FC236}">
                <a16:creationId xmlns:a16="http://schemas.microsoft.com/office/drawing/2014/main" id="{D9751D6C-F2B9-E495-42EA-0DC292F80E98}"/>
              </a:ext>
            </a:extLst>
          </p:cNvPr>
          <p:cNvSpPr/>
          <p:nvPr/>
        </p:nvSpPr>
        <p:spPr>
          <a:xfrm>
            <a:off x="1770366" y="3409479"/>
            <a:ext cx="6272570" cy="353378"/>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Poppins Light" panose="00000400000000000000" pitchFamily="2" charset="0"/>
                <a:ea typeface="Roboto Light" pitchFamily="34" charset="-122"/>
                <a:cs typeface="Poppins Light" panose="00000400000000000000" pitchFamily="2" charset="0"/>
              </a:rPr>
              <a:t>Accurate wait time management and display.</a:t>
            </a:r>
            <a:endParaRPr lang="en-US" sz="1700" dirty="0">
              <a:latin typeface="Poppins Light" panose="00000400000000000000" pitchFamily="2" charset="0"/>
              <a:cs typeface="Poppins Light" panose="00000400000000000000" pitchFamily="2" charset="0"/>
            </a:endParaRPr>
          </a:p>
        </p:txBody>
      </p:sp>
      <p:pic>
        <p:nvPicPr>
          <p:cNvPr id="9" name="Image 3" descr="preencoded.png">
            <a:extLst>
              <a:ext uri="{FF2B5EF4-FFF2-40B4-BE49-F238E27FC236}">
                <a16:creationId xmlns:a16="http://schemas.microsoft.com/office/drawing/2014/main" id="{597D7488-CAB7-20B3-FA89-E9598080D30B}"/>
              </a:ext>
            </a:extLst>
          </p:cNvPr>
          <p:cNvPicPr>
            <a:picLocks noChangeAspect="1"/>
          </p:cNvPicPr>
          <p:nvPr/>
        </p:nvPicPr>
        <p:blipFill>
          <a:blip r:embed="rId5"/>
          <a:stretch>
            <a:fillRect/>
          </a:stretch>
        </p:blipFill>
        <p:spPr>
          <a:xfrm>
            <a:off x="445081" y="4036343"/>
            <a:ext cx="1104424" cy="1325285"/>
          </a:xfrm>
          <a:prstGeom prst="rect">
            <a:avLst/>
          </a:prstGeom>
        </p:spPr>
      </p:pic>
      <p:sp>
        <p:nvSpPr>
          <p:cNvPr id="10" name="Text 6">
            <a:extLst>
              <a:ext uri="{FF2B5EF4-FFF2-40B4-BE49-F238E27FC236}">
                <a16:creationId xmlns:a16="http://schemas.microsoft.com/office/drawing/2014/main" id="{5A3854E0-FC0C-387E-215B-966B382152E2}"/>
              </a:ext>
            </a:extLst>
          </p:cNvPr>
          <p:cNvSpPr/>
          <p:nvPr/>
        </p:nvSpPr>
        <p:spPr>
          <a:xfrm>
            <a:off x="1770366" y="4257204"/>
            <a:ext cx="2775942" cy="345043"/>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anose="00000400000000000000" pitchFamily="2" charset="0"/>
                <a:ea typeface="Poppins Light" pitchFamily="34" charset="-122"/>
                <a:cs typeface="Poppins Light" panose="00000400000000000000" pitchFamily="2" charset="0"/>
              </a:rPr>
              <a:t>Department Routing</a:t>
            </a:r>
            <a:endParaRPr lang="en-US" sz="2150" dirty="0">
              <a:latin typeface="Poppins Light" panose="00000400000000000000" pitchFamily="2" charset="0"/>
              <a:cs typeface="Poppins Light" panose="00000400000000000000" pitchFamily="2" charset="0"/>
            </a:endParaRPr>
          </a:p>
        </p:txBody>
      </p:sp>
      <p:sp>
        <p:nvSpPr>
          <p:cNvPr id="11" name="Text 7">
            <a:extLst>
              <a:ext uri="{FF2B5EF4-FFF2-40B4-BE49-F238E27FC236}">
                <a16:creationId xmlns:a16="http://schemas.microsoft.com/office/drawing/2014/main" id="{E74BFBAA-FE7E-FC80-350C-3CCFFBDA0E7F}"/>
              </a:ext>
            </a:extLst>
          </p:cNvPr>
          <p:cNvSpPr/>
          <p:nvPr/>
        </p:nvSpPr>
        <p:spPr>
          <a:xfrm>
            <a:off x="1770366" y="4734764"/>
            <a:ext cx="6272570" cy="353378"/>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Poppins Light" panose="00000400000000000000" pitchFamily="2" charset="0"/>
                <a:ea typeface="Roboto Light" pitchFamily="34" charset="-122"/>
                <a:cs typeface="Poppins Light" panose="00000400000000000000" pitchFamily="2" charset="0"/>
              </a:rPr>
              <a:t>Coordinated patient routing to departments.</a:t>
            </a:r>
            <a:endParaRPr lang="en-US" sz="1700" dirty="0">
              <a:latin typeface="Poppins Light" panose="00000400000000000000" pitchFamily="2" charset="0"/>
              <a:cs typeface="Poppins Light" panose="00000400000000000000" pitchFamily="2" charset="0"/>
            </a:endParaRPr>
          </a:p>
        </p:txBody>
      </p:sp>
      <p:pic>
        <p:nvPicPr>
          <p:cNvPr id="12" name="Image 4" descr="preencoded.png">
            <a:extLst>
              <a:ext uri="{FF2B5EF4-FFF2-40B4-BE49-F238E27FC236}">
                <a16:creationId xmlns:a16="http://schemas.microsoft.com/office/drawing/2014/main" id="{E460A6A1-1494-CBFB-CBF1-21DF3F0B7A3C}"/>
              </a:ext>
            </a:extLst>
          </p:cNvPr>
          <p:cNvPicPr>
            <a:picLocks noChangeAspect="1"/>
          </p:cNvPicPr>
          <p:nvPr/>
        </p:nvPicPr>
        <p:blipFill>
          <a:blip r:embed="rId6"/>
          <a:stretch>
            <a:fillRect/>
          </a:stretch>
        </p:blipFill>
        <p:spPr>
          <a:xfrm>
            <a:off x="445081" y="5361628"/>
            <a:ext cx="1104424" cy="1325285"/>
          </a:xfrm>
          <a:prstGeom prst="rect">
            <a:avLst/>
          </a:prstGeom>
        </p:spPr>
      </p:pic>
      <p:sp>
        <p:nvSpPr>
          <p:cNvPr id="13" name="Text 8">
            <a:extLst>
              <a:ext uri="{FF2B5EF4-FFF2-40B4-BE49-F238E27FC236}">
                <a16:creationId xmlns:a16="http://schemas.microsoft.com/office/drawing/2014/main" id="{51BAEBDD-C123-3502-83F2-5C743F618BD8}"/>
              </a:ext>
            </a:extLst>
          </p:cNvPr>
          <p:cNvSpPr/>
          <p:nvPr/>
        </p:nvSpPr>
        <p:spPr>
          <a:xfrm>
            <a:off x="1770366" y="558248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Poppins Light" panose="00000400000000000000" pitchFamily="2" charset="0"/>
                <a:ea typeface="Poppins Light" pitchFamily="34" charset="-122"/>
                <a:cs typeface="Poppins Light" panose="00000400000000000000" pitchFamily="2" charset="0"/>
              </a:rPr>
              <a:t>Privacy Protection</a:t>
            </a:r>
            <a:endParaRPr lang="en-US" sz="2150" dirty="0">
              <a:latin typeface="Poppins Light" panose="00000400000000000000" pitchFamily="2" charset="0"/>
              <a:cs typeface="Poppins Light" panose="00000400000000000000" pitchFamily="2" charset="0"/>
            </a:endParaRPr>
          </a:p>
        </p:txBody>
      </p:sp>
      <p:sp>
        <p:nvSpPr>
          <p:cNvPr id="14" name="Text 9">
            <a:extLst>
              <a:ext uri="{FF2B5EF4-FFF2-40B4-BE49-F238E27FC236}">
                <a16:creationId xmlns:a16="http://schemas.microsoft.com/office/drawing/2014/main" id="{F5969FDE-9BC9-ADA5-051A-791B328383CE}"/>
              </a:ext>
            </a:extLst>
          </p:cNvPr>
          <p:cNvSpPr/>
          <p:nvPr/>
        </p:nvSpPr>
        <p:spPr>
          <a:xfrm>
            <a:off x="1770366" y="6060049"/>
            <a:ext cx="6272570" cy="353378"/>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Poppins Light" panose="00000400000000000000" pitchFamily="2" charset="0"/>
                <a:ea typeface="Roboto Light" pitchFamily="34" charset="-122"/>
                <a:cs typeface="Poppins Light" panose="00000400000000000000" pitchFamily="2" charset="0"/>
              </a:rPr>
              <a:t>Ensures complete patient privacy and anonymity.</a:t>
            </a:r>
            <a:endParaRPr lang="en-US" sz="1700" dirty="0">
              <a:latin typeface="Poppins Light" panose="00000400000000000000" pitchFamily="2" charset="0"/>
              <a:cs typeface="Poppins Light" panose="00000400000000000000" pitchFamily="2" charset="0"/>
            </a:endParaRPr>
          </a:p>
        </p:txBody>
      </p:sp>
      <p:pic>
        <p:nvPicPr>
          <p:cNvPr id="15" name="Picture 14">
            <a:extLst>
              <a:ext uri="{FF2B5EF4-FFF2-40B4-BE49-F238E27FC236}">
                <a16:creationId xmlns:a16="http://schemas.microsoft.com/office/drawing/2014/main" id="{F939E75C-2C6C-3B2D-0B57-DAA6C6E5CC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88418" y="2060832"/>
            <a:ext cx="5100405" cy="2868978"/>
          </a:xfrm>
          <a:prstGeom prst="rect">
            <a:avLst/>
          </a:prstGeom>
        </p:spPr>
      </p:pic>
      <p:sp>
        <p:nvSpPr>
          <p:cNvPr id="16" name="TextBox 15">
            <a:extLst>
              <a:ext uri="{FF2B5EF4-FFF2-40B4-BE49-F238E27FC236}">
                <a16:creationId xmlns:a16="http://schemas.microsoft.com/office/drawing/2014/main" id="{DAC0DBDE-FFBC-27BD-316F-943C2A17C1A1}"/>
              </a:ext>
            </a:extLst>
          </p:cNvPr>
          <p:cNvSpPr txBox="1"/>
          <p:nvPr/>
        </p:nvSpPr>
        <p:spPr>
          <a:xfrm>
            <a:off x="5749938" y="1463128"/>
            <a:ext cx="6668556" cy="369332"/>
          </a:xfrm>
          <a:prstGeom prst="rect">
            <a:avLst/>
          </a:prstGeom>
          <a:noFill/>
        </p:spPr>
        <p:txBody>
          <a:bodyPr wrap="square">
            <a:spAutoFit/>
          </a:bodyPr>
          <a:lstStyle/>
          <a:p>
            <a:r>
              <a:rPr lang="en-IN" dirty="0">
                <a:solidFill>
                  <a:schemeClr val="bg1"/>
                </a:solidFill>
                <a:latin typeface="Poppins Light" panose="00000400000000000000" pitchFamily="2" charset="0"/>
                <a:cs typeface="Poppins Light" panose="00000400000000000000" pitchFamily="2" charset="0"/>
                <a:hlinkClick r:id="rId8"/>
              </a:rPr>
              <a:t>https://cprm-prototype.vercel.app/nurse/token-queue</a:t>
            </a:r>
            <a:endParaRPr lang="en-IN"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525738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2">
            <a:extLst>
              <a:ext uri="{FF2B5EF4-FFF2-40B4-BE49-F238E27FC236}">
                <a16:creationId xmlns:a16="http://schemas.microsoft.com/office/drawing/2014/main" id="{5DA1D7F6-3D47-D5E5-163A-066A213DDCA3}"/>
              </a:ext>
            </a:extLst>
          </p:cNvPr>
          <p:cNvSpPr/>
          <p:nvPr/>
        </p:nvSpPr>
        <p:spPr>
          <a:xfrm>
            <a:off x="330264" y="2971144"/>
            <a:ext cx="5394675" cy="1071379"/>
          </a:xfrm>
          <a:prstGeom prst="roundRect">
            <a:avLst>
              <a:gd name="adj" fmla="val 7199"/>
            </a:avLst>
          </a:prstGeom>
          <a:solidFill>
            <a:srgbClr val="3D3D42"/>
          </a:solidFill>
          <a:ln w="7620">
            <a:solidFill>
              <a:srgbClr val="56565B"/>
            </a:solidFill>
            <a:prstDash val="solid"/>
          </a:ln>
        </p:spPr>
      </p:sp>
      <p:sp>
        <p:nvSpPr>
          <p:cNvPr id="2" name="Text 1">
            <a:extLst>
              <a:ext uri="{FF2B5EF4-FFF2-40B4-BE49-F238E27FC236}">
                <a16:creationId xmlns:a16="http://schemas.microsoft.com/office/drawing/2014/main" id="{E1451775-E132-A8CC-0021-84BD8F92CE0D}"/>
              </a:ext>
            </a:extLst>
          </p:cNvPr>
          <p:cNvSpPr/>
          <p:nvPr/>
        </p:nvSpPr>
        <p:spPr>
          <a:xfrm>
            <a:off x="393056" y="125670"/>
            <a:ext cx="7410047" cy="1299686"/>
          </a:xfrm>
          <a:prstGeom prst="rect">
            <a:avLst/>
          </a:prstGeom>
          <a:noFill/>
          <a:ln/>
        </p:spPr>
        <p:txBody>
          <a:bodyPr wrap="square" lIns="0" tIns="0" rIns="0" bIns="0" rtlCol="0" anchor="t"/>
          <a:lstStyle/>
          <a:p>
            <a:pPr marL="0" indent="0" algn="l">
              <a:lnSpc>
                <a:spcPts val="5100"/>
              </a:lnSpc>
              <a:buNone/>
            </a:pPr>
            <a:r>
              <a:rPr lang="en-US" sz="2800" dirty="0">
                <a:solidFill>
                  <a:srgbClr val="F2F2F3"/>
                </a:solidFill>
                <a:latin typeface="Poppins Light" panose="00000400000000000000" pitchFamily="2" charset="0"/>
                <a:ea typeface="Poppins Light" pitchFamily="34" charset="-122"/>
                <a:cs typeface="Poppins Light" panose="00000400000000000000" pitchFamily="2" charset="0"/>
              </a:rPr>
              <a:t>Pharmacy Management: Medication Workflow</a:t>
            </a:r>
            <a:endParaRPr lang="en-US" sz="2800" dirty="0">
              <a:latin typeface="Poppins Light" panose="00000400000000000000" pitchFamily="2" charset="0"/>
              <a:cs typeface="Poppins Light" panose="00000400000000000000" pitchFamily="2" charset="0"/>
            </a:endParaRPr>
          </a:p>
        </p:txBody>
      </p:sp>
      <p:sp>
        <p:nvSpPr>
          <p:cNvPr id="3" name="Shape 2">
            <a:extLst>
              <a:ext uri="{FF2B5EF4-FFF2-40B4-BE49-F238E27FC236}">
                <a16:creationId xmlns:a16="http://schemas.microsoft.com/office/drawing/2014/main" id="{19DAB83C-809B-94E1-41B6-7760B0C3762A}"/>
              </a:ext>
            </a:extLst>
          </p:cNvPr>
          <p:cNvSpPr/>
          <p:nvPr/>
        </p:nvSpPr>
        <p:spPr>
          <a:xfrm>
            <a:off x="330264" y="1765518"/>
            <a:ext cx="5394675" cy="954459"/>
          </a:xfrm>
          <a:prstGeom prst="roundRect">
            <a:avLst>
              <a:gd name="adj" fmla="val 7199"/>
            </a:avLst>
          </a:prstGeom>
          <a:solidFill>
            <a:srgbClr val="3D3D42"/>
          </a:solidFill>
          <a:ln w="7620">
            <a:solidFill>
              <a:srgbClr val="56565B"/>
            </a:solidFill>
            <a:prstDash val="solid"/>
          </a:ln>
        </p:spPr>
      </p:sp>
      <p:sp>
        <p:nvSpPr>
          <p:cNvPr id="4" name="Text 3">
            <a:extLst>
              <a:ext uri="{FF2B5EF4-FFF2-40B4-BE49-F238E27FC236}">
                <a16:creationId xmlns:a16="http://schemas.microsoft.com/office/drawing/2014/main" id="{329FAD25-5AB6-74D4-186F-A89E269A3983}"/>
              </a:ext>
            </a:extLst>
          </p:cNvPr>
          <p:cNvSpPr/>
          <p:nvPr/>
        </p:nvSpPr>
        <p:spPr>
          <a:xfrm>
            <a:off x="545767" y="1839152"/>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Poppins Light" panose="00000400000000000000" pitchFamily="2" charset="0"/>
                <a:ea typeface="Poppins Light" pitchFamily="34" charset="-122"/>
                <a:cs typeface="Poppins Light" panose="00000400000000000000" pitchFamily="2" charset="0"/>
              </a:rPr>
              <a:t>Inventory Control</a:t>
            </a:r>
            <a:endParaRPr lang="en-US" sz="2000" dirty="0">
              <a:latin typeface="Poppins Light" panose="00000400000000000000" pitchFamily="2" charset="0"/>
              <a:cs typeface="Poppins Light" panose="00000400000000000000" pitchFamily="2" charset="0"/>
            </a:endParaRPr>
          </a:p>
        </p:txBody>
      </p:sp>
      <p:sp>
        <p:nvSpPr>
          <p:cNvPr id="5" name="Text 4">
            <a:extLst>
              <a:ext uri="{FF2B5EF4-FFF2-40B4-BE49-F238E27FC236}">
                <a16:creationId xmlns:a16="http://schemas.microsoft.com/office/drawing/2014/main" id="{95159F54-9A04-E12B-BAC2-BC657FB82598}"/>
              </a:ext>
            </a:extLst>
          </p:cNvPr>
          <p:cNvSpPr/>
          <p:nvPr/>
        </p:nvSpPr>
        <p:spPr>
          <a:xfrm>
            <a:off x="545767" y="2288613"/>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Poppins Light" panose="00000400000000000000" pitchFamily="2" charset="0"/>
                <a:ea typeface="Roboto Light" pitchFamily="34" charset="-122"/>
                <a:cs typeface="Poppins Light" panose="00000400000000000000" pitchFamily="2" charset="0"/>
              </a:rPr>
              <a:t>Manages inventory and generates stock alerts.</a:t>
            </a:r>
            <a:endParaRPr lang="en-US" sz="1600" dirty="0">
              <a:latin typeface="Poppins Light" panose="00000400000000000000" pitchFamily="2" charset="0"/>
              <a:cs typeface="Poppins Light" panose="00000400000000000000" pitchFamily="2" charset="0"/>
            </a:endParaRPr>
          </a:p>
        </p:txBody>
      </p:sp>
      <p:sp>
        <p:nvSpPr>
          <p:cNvPr id="6" name="Text 6">
            <a:extLst>
              <a:ext uri="{FF2B5EF4-FFF2-40B4-BE49-F238E27FC236}">
                <a16:creationId xmlns:a16="http://schemas.microsoft.com/office/drawing/2014/main" id="{EF4F49AA-8B7F-8F55-4BBD-6B621737082B}"/>
              </a:ext>
            </a:extLst>
          </p:cNvPr>
          <p:cNvSpPr/>
          <p:nvPr/>
        </p:nvSpPr>
        <p:spPr>
          <a:xfrm>
            <a:off x="545767" y="3186647"/>
            <a:ext cx="2971086" cy="324802"/>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Poppins Light" panose="00000400000000000000" pitchFamily="2" charset="0"/>
                <a:ea typeface="Poppins Light" pitchFamily="34" charset="-122"/>
                <a:cs typeface="Poppins Light" panose="00000400000000000000" pitchFamily="2" charset="0"/>
              </a:rPr>
              <a:t>Prescription Processing</a:t>
            </a:r>
            <a:endParaRPr lang="en-US" sz="2000" dirty="0">
              <a:latin typeface="Poppins Light" panose="00000400000000000000" pitchFamily="2" charset="0"/>
              <a:cs typeface="Poppins Light" panose="00000400000000000000" pitchFamily="2" charset="0"/>
            </a:endParaRPr>
          </a:p>
        </p:txBody>
      </p:sp>
      <p:sp>
        <p:nvSpPr>
          <p:cNvPr id="7" name="Text 7">
            <a:extLst>
              <a:ext uri="{FF2B5EF4-FFF2-40B4-BE49-F238E27FC236}">
                <a16:creationId xmlns:a16="http://schemas.microsoft.com/office/drawing/2014/main" id="{BDDADBA9-4252-7814-E639-B8CA69A5ABDC}"/>
              </a:ext>
            </a:extLst>
          </p:cNvPr>
          <p:cNvSpPr/>
          <p:nvPr/>
        </p:nvSpPr>
        <p:spPr>
          <a:xfrm>
            <a:off x="545767" y="3636108"/>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Poppins Light" panose="00000400000000000000" pitchFamily="2" charset="0"/>
                <a:ea typeface="Roboto Light" pitchFamily="34" charset="-122"/>
                <a:cs typeface="Poppins Light" panose="00000400000000000000" pitchFamily="2" charset="0"/>
              </a:rPr>
              <a:t>Streamlines all prescription dispensing.</a:t>
            </a:r>
            <a:endParaRPr lang="en-US" sz="1600" dirty="0">
              <a:latin typeface="Poppins Light" panose="00000400000000000000" pitchFamily="2" charset="0"/>
              <a:cs typeface="Poppins Light" panose="00000400000000000000" pitchFamily="2" charset="0"/>
            </a:endParaRPr>
          </a:p>
        </p:txBody>
      </p:sp>
      <p:sp>
        <p:nvSpPr>
          <p:cNvPr id="8" name="Shape 8">
            <a:extLst>
              <a:ext uri="{FF2B5EF4-FFF2-40B4-BE49-F238E27FC236}">
                <a16:creationId xmlns:a16="http://schemas.microsoft.com/office/drawing/2014/main" id="{0A93BDA6-CF52-E811-E632-874BAB66CB6A}"/>
              </a:ext>
            </a:extLst>
          </p:cNvPr>
          <p:cNvSpPr/>
          <p:nvPr/>
        </p:nvSpPr>
        <p:spPr>
          <a:xfrm>
            <a:off x="330263" y="4293690"/>
            <a:ext cx="5394675" cy="997744"/>
          </a:xfrm>
          <a:prstGeom prst="roundRect">
            <a:avLst>
              <a:gd name="adj" fmla="val 7199"/>
            </a:avLst>
          </a:prstGeom>
          <a:solidFill>
            <a:srgbClr val="3D3D42"/>
          </a:solidFill>
          <a:ln w="7620">
            <a:solidFill>
              <a:srgbClr val="56565B"/>
            </a:solidFill>
            <a:prstDash val="solid"/>
          </a:ln>
        </p:spPr>
      </p:sp>
      <p:sp>
        <p:nvSpPr>
          <p:cNvPr id="9" name="Text 9">
            <a:extLst>
              <a:ext uri="{FF2B5EF4-FFF2-40B4-BE49-F238E27FC236}">
                <a16:creationId xmlns:a16="http://schemas.microsoft.com/office/drawing/2014/main" id="{89C92781-C8AA-4B69-7032-BE5505D7B6A6}"/>
              </a:ext>
            </a:extLst>
          </p:cNvPr>
          <p:cNvSpPr/>
          <p:nvPr/>
        </p:nvSpPr>
        <p:spPr>
          <a:xfrm>
            <a:off x="545767" y="4509192"/>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Poppins Light" panose="00000400000000000000" pitchFamily="2" charset="0"/>
                <a:ea typeface="Poppins Light" pitchFamily="34" charset="-122"/>
                <a:cs typeface="Poppins Light" panose="00000400000000000000" pitchFamily="2" charset="0"/>
              </a:rPr>
              <a:t>OT Integration</a:t>
            </a:r>
            <a:endParaRPr lang="en-US" sz="2000" dirty="0">
              <a:latin typeface="Poppins Light" panose="00000400000000000000" pitchFamily="2" charset="0"/>
              <a:cs typeface="Poppins Light" panose="00000400000000000000" pitchFamily="2" charset="0"/>
            </a:endParaRPr>
          </a:p>
        </p:txBody>
      </p:sp>
      <p:sp>
        <p:nvSpPr>
          <p:cNvPr id="10" name="Text 10">
            <a:extLst>
              <a:ext uri="{FF2B5EF4-FFF2-40B4-BE49-F238E27FC236}">
                <a16:creationId xmlns:a16="http://schemas.microsoft.com/office/drawing/2014/main" id="{17E5D3D0-AFEF-FB4D-E35E-A276FBAE3AC1}"/>
              </a:ext>
            </a:extLst>
          </p:cNvPr>
          <p:cNvSpPr/>
          <p:nvPr/>
        </p:nvSpPr>
        <p:spPr>
          <a:xfrm>
            <a:off x="545767" y="4958653"/>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Poppins Light" panose="00000400000000000000" pitchFamily="2" charset="0"/>
                <a:ea typeface="Roboto Light" pitchFamily="34" charset="-122"/>
                <a:cs typeface="Poppins Light" panose="00000400000000000000" pitchFamily="2" charset="0"/>
              </a:rPr>
              <a:t>Coordinates with OT for surgery preparations.</a:t>
            </a:r>
            <a:endParaRPr lang="en-US" sz="1600" dirty="0">
              <a:latin typeface="Poppins Light" panose="00000400000000000000" pitchFamily="2" charset="0"/>
              <a:cs typeface="Poppins Light" panose="00000400000000000000" pitchFamily="2" charset="0"/>
            </a:endParaRPr>
          </a:p>
        </p:txBody>
      </p:sp>
      <p:sp>
        <p:nvSpPr>
          <p:cNvPr id="11" name="Shape 11">
            <a:extLst>
              <a:ext uri="{FF2B5EF4-FFF2-40B4-BE49-F238E27FC236}">
                <a16:creationId xmlns:a16="http://schemas.microsoft.com/office/drawing/2014/main" id="{6770D252-AD58-CBA9-2C19-251578C74F23}"/>
              </a:ext>
            </a:extLst>
          </p:cNvPr>
          <p:cNvSpPr/>
          <p:nvPr/>
        </p:nvSpPr>
        <p:spPr>
          <a:xfrm>
            <a:off x="330264" y="5473244"/>
            <a:ext cx="5394674" cy="997744"/>
          </a:xfrm>
          <a:prstGeom prst="roundRect">
            <a:avLst>
              <a:gd name="adj" fmla="val 7199"/>
            </a:avLst>
          </a:prstGeom>
          <a:solidFill>
            <a:srgbClr val="3D3D42"/>
          </a:solidFill>
          <a:ln w="7620">
            <a:solidFill>
              <a:srgbClr val="56565B"/>
            </a:solidFill>
            <a:prstDash val="solid"/>
          </a:ln>
        </p:spPr>
      </p:sp>
      <p:sp>
        <p:nvSpPr>
          <p:cNvPr id="12" name="Text 12">
            <a:extLst>
              <a:ext uri="{FF2B5EF4-FFF2-40B4-BE49-F238E27FC236}">
                <a16:creationId xmlns:a16="http://schemas.microsoft.com/office/drawing/2014/main" id="{BEE92663-EBD0-63E3-01A5-1C28C5E3B516}"/>
              </a:ext>
            </a:extLst>
          </p:cNvPr>
          <p:cNvSpPr/>
          <p:nvPr/>
        </p:nvSpPr>
        <p:spPr>
          <a:xfrm>
            <a:off x="545767" y="5688746"/>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Poppins Light" panose="00000400000000000000" pitchFamily="2" charset="0"/>
                <a:ea typeface="Poppins Light" pitchFamily="34" charset="-122"/>
                <a:cs typeface="Poppins Light" panose="00000400000000000000" pitchFamily="2" charset="0"/>
              </a:rPr>
              <a:t>Dispensing Tracking</a:t>
            </a:r>
            <a:endParaRPr lang="en-US" sz="2000" dirty="0">
              <a:latin typeface="Poppins Light" panose="00000400000000000000" pitchFamily="2" charset="0"/>
              <a:cs typeface="Poppins Light" panose="00000400000000000000" pitchFamily="2" charset="0"/>
            </a:endParaRPr>
          </a:p>
        </p:txBody>
      </p:sp>
      <p:sp>
        <p:nvSpPr>
          <p:cNvPr id="13" name="Text 13">
            <a:extLst>
              <a:ext uri="{FF2B5EF4-FFF2-40B4-BE49-F238E27FC236}">
                <a16:creationId xmlns:a16="http://schemas.microsoft.com/office/drawing/2014/main" id="{29298592-34FA-EA8A-4B05-0200F26C2A15}"/>
              </a:ext>
            </a:extLst>
          </p:cNvPr>
          <p:cNvSpPr/>
          <p:nvPr/>
        </p:nvSpPr>
        <p:spPr>
          <a:xfrm>
            <a:off x="545767" y="6138207"/>
            <a:ext cx="7257336" cy="332780"/>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Poppins Light" panose="00000400000000000000" pitchFamily="2" charset="0"/>
                <a:ea typeface="Roboto Light" pitchFamily="34" charset="-122"/>
                <a:cs typeface="Poppins Light" panose="00000400000000000000" pitchFamily="2" charset="0"/>
              </a:rPr>
              <a:t>Monitors all medication distribution.</a:t>
            </a:r>
            <a:endParaRPr lang="en-US" sz="1600" dirty="0">
              <a:latin typeface="Poppins Light" panose="00000400000000000000" pitchFamily="2" charset="0"/>
              <a:cs typeface="Poppins Light" panose="00000400000000000000" pitchFamily="2" charset="0"/>
            </a:endParaRPr>
          </a:p>
        </p:txBody>
      </p:sp>
      <p:pic>
        <p:nvPicPr>
          <p:cNvPr id="15" name="Picture 14">
            <a:extLst>
              <a:ext uri="{FF2B5EF4-FFF2-40B4-BE49-F238E27FC236}">
                <a16:creationId xmlns:a16="http://schemas.microsoft.com/office/drawing/2014/main" id="{EC16D308-A6CD-3270-A564-BC6D813C92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4344" y="2404380"/>
            <a:ext cx="5624048" cy="3163527"/>
          </a:xfrm>
          <a:prstGeom prst="rect">
            <a:avLst/>
          </a:prstGeom>
        </p:spPr>
      </p:pic>
      <p:sp>
        <p:nvSpPr>
          <p:cNvPr id="16" name="TextBox 15">
            <a:extLst>
              <a:ext uri="{FF2B5EF4-FFF2-40B4-BE49-F238E27FC236}">
                <a16:creationId xmlns:a16="http://schemas.microsoft.com/office/drawing/2014/main" id="{3E9F6ADA-6A9D-4CDC-8446-0D4B03CB272F}"/>
              </a:ext>
            </a:extLst>
          </p:cNvPr>
          <p:cNvSpPr txBox="1"/>
          <p:nvPr/>
        </p:nvSpPr>
        <p:spPr>
          <a:xfrm>
            <a:off x="6094344" y="1928743"/>
            <a:ext cx="6097656" cy="369332"/>
          </a:xfrm>
          <a:prstGeom prst="rect">
            <a:avLst/>
          </a:prstGeom>
          <a:noFill/>
        </p:spPr>
        <p:txBody>
          <a:bodyPr wrap="square">
            <a:spAutoFit/>
          </a:bodyPr>
          <a:lstStyle/>
          <a:p>
            <a:r>
              <a:rPr lang="en-IN" dirty="0">
                <a:solidFill>
                  <a:schemeClr val="accent1"/>
                </a:solidFill>
                <a:latin typeface="Poppins Light" panose="00000400000000000000" pitchFamily="2" charset="0"/>
                <a:cs typeface="Poppins Light" panose="00000400000000000000" pitchFamily="2" charset="0"/>
                <a:hlinkClick r:id="rId3">
                  <a:extLst>
                    <a:ext uri="{A12FA001-AC4F-418D-AE19-62706E023703}">
                      <ahyp:hlinkClr xmlns:ahyp="http://schemas.microsoft.com/office/drawing/2018/hyperlinkcolor" val="tx"/>
                    </a:ext>
                  </a:extLst>
                </a:hlinkClick>
              </a:rPr>
              <a:t>https://cprm-prototype.vercel.app/pharmacist</a:t>
            </a:r>
            <a:endParaRPr lang="en-IN"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36529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443EDD4-55A2-1C80-FB43-9288C2051F88}"/>
              </a:ext>
            </a:extLst>
          </p:cNvPr>
          <p:cNvSpPr/>
          <p:nvPr/>
        </p:nvSpPr>
        <p:spPr>
          <a:xfrm>
            <a:off x="416104" y="887562"/>
            <a:ext cx="5933188" cy="1417558"/>
          </a:xfrm>
          <a:prstGeom prst="rect">
            <a:avLst/>
          </a:prstGeom>
          <a:noFill/>
          <a:ln/>
        </p:spPr>
        <p:txBody>
          <a:bodyPr wrap="square" lIns="0" tIns="0" rIns="0" bIns="0" rtlCol="0" anchor="t"/>
          <a:lstStyle/>
          <a:p>
            <a:pPr marL="0" indent="0" algn="l">
              <a:lnSpc>
                <a:spcPts val="5550"/>
              </a:lnSpc>
              <a:buNone/>
            </a:pPr>
            <a:r>
              <a:rPr lang="en-US" sz="3600" b="1" dirty="0">
                <a:solidFill>
                  <a:schemeClr val="bg1"/>
                </a:solidFill>
                <a:latin typeface="Poppins Light" panose="00000400000000000000" pitchFamily="2" charset="0"/>
                <a:ea typeface="Lato Bold" pitchFamily="34" charset="-122"/>
                <a:cs typeface="Poppins Light" panose="00000400000000000000" pitchFamily="2" charset="0"/>
              </a:rPr>
              <a:t>Drug Inventory: Real-Time Stock Management</a:t>
            </a:r>
            <a:endParaRPr lang="en-US" sz="3600" dirty="0">
              <a:solidFill>
                <a:schemeClr val="bg1"/>
              </a:solidFill>
              <a:latin typeface="Poppins Light" panose="00000400000000000000" pitchFamily="2" charset="0"/>
              <a:cs typeface="Poppins Light" panose="00000400000000000000" pitchFamily="2" charset="0"/>
            </a:endParaRPr>
          </a:p>
        </p:txBody>
      </p:sp>
      <p:sp>
        <p:nvSpPr>
          <p:cNvPr id="3" name="Text 1">
            <a:extLst>
              <a:ext uri="{FF2B5EF4-FFF2-40B4-BE49-F238E27FC236}">
                <a16:creationId xmlns:a16="http://schemas.microsoft.com/office/drawing/2014/main" id="{20F2D174-2514-4FA1-89AB-94E738914E7B}"/>
              </a:ext>
            </a:extLst>
          </p:cNvPr>
          <p:cNvSpPr/>
          <p:nvPr/>
        </p:nvSpPr>
        <p:spPr>
          <a:xfrm>
            <a:off x="217320" y="3015770"/>
            <a:ext cx="2329815" cy="748427"/>
          </a:xfrm>
          <a:prstGeom prst="rect">
            <a:avLst/>
          </a:prstGeom>
          <a:noFill/>
          <a:ln/>
        </p:spPr>
        <p:txBody>
          <a:bodyPr wrap="none" lIns="0" tIns="0" rIns="0" bIns="0" rtlCol="0" anchor="t"/>
          <a:lstStyle/>
          <a:p>
            <a:pPr marL="0" indent="0" algn="ctr">
              <a:lnSpc>
                <a:spcPts val="5850"/>
              </a:lnSpc>
              <a:buNone/>
            </a:pPr>
            <a:r>
              <a:rPr lang="en-US" sz="5850" b="1" dirty="0">
                <a:solidFill>
                  <a:schemeClr val="bg1"/>
                </a:solidFill>
                <a:latin typeface="Poppins Light" panose="00000400000000000000" pitchFamily="2" charset="0"/>
                <a:ea typeface="Lato Bold" pitchFamily="34" charset="-122"/>
                <a:cs typeface="Poppins Light" panose="00000400000000000000" pitchFamily="2" charset="0"/>
              </a:rPr>
              <a:t>24/7</a:t>
            </a:r>
            <a:endParaRPr lang="en-US" sz="5850" dirty="0">
              <a:solidFill>
                <a:schemeClr val="bg1"/>
              </a:solidFill>
              <a:latin typeface="Poppins Light" panose="00000400000000000000" pitchFamily="2" charset="0"/>
              <a:cs typeface="Poppins Light" panose="00000400000000000000" pitchFamily="2" charset="0"/>
            </a:endParaRPr>
          </a:p>
        </p:txBody>
      </p:sp>
      <p:sp>
        <p:nvSpPr>
          <p:cNvPr id="4" name="Text 2">
            <a:extLst>
              <a:ext uri="{FF2B5EF4-FFF2-40B4-BE49-F238E27FC236}">
                <a16:creationId xmlns:a16="http://schemas.microsoft.com/office/drawing/2014/main" id="{ED619019-92C8-047C-D6ED-7B6EB536A30B}"/>
              </a:ext>
            </a:extLst>
          </p:cNvPr>
          <p:cNvSpPr/>
          <p:nvPr/>
        </p:nvSpPr>
        <p:spPr>
          <a:xfrm>
            <a:off x="217320" y="4047566"/>
            <a:ext cx="2329815" cy="708660"/>
          </a:xfrm>
          <a:prstGeom prst="rect">
            <a:avLst/>
          </a:prstGeom>
          <a:noFill/>
          <a:ln/>
        </p:spPr>
        <p:txBody>
          <a:bodyPr wrap="square" lIns="0" tIns="0" rIns="0" bIns="0" rtlCol="0" anchor="t"/>
          <a:lstStyle/>
          <a:p>
            <a:pPr marL="0" indent="0" algn="ctr">
              <a:lnSpc>
                <a:spcPts val="2750"/>
              </a:lnSpc>
              <a:buNone/>
            </a:pPr>
            <a:r>
              <a:rPr lang="en-US" sz="2200" b="1" dirty="0">
                <a:solidFill>
                  <a:schemeClr val="bg1"/>
                </a:solidFill>
                <a:latin typeface="Poppins Light" panose="00000400000000000000" pitchFamily="2" charset="0"/>
                <a:ea typeface="Lato Bold" pitchFamily="34" charset="-122"/>
                <a:cs typeface="Poppins Light" panose="00000400000000000000" pitchFamily="2" charset="0"/>
              </a:rPr>
              <a:t>Real-time Tracking</a:t>
            </a:r>
            <a:endParaRPr lang="en-US" sz="2200" dirty="0">
              <a:solidFill>
                <a:schemeClr val="bg1"/>
              </a:solidFill>
              <a:latin typeface="Poppins Light" panose="00000400000000000000" pitchFamily="2" charset="0"/>
              <a:cs typeface="Poppins Light" panose="00000400000000000000" pitchFamily="2" charset="0"/>
            </a:endParaRPr>
          </a:p>
        </p:txBody>
      </p:sp>
      <p:sp>
        <p:nvSpPr>
          <p:cNvPr id="5" name="Text 3">
            <a:extLst>
              <a:ext uri="{FF2B5EF4-FFF2-40B4-BE49-F238E27FC236}">
                <a16:creationId xmlns:a16="http://schemas.microsoft.com/office/drawing/2014/main" id="{25EB2AF7-97F0-8AF8-9A14-7E27B5E5061F}"/>
              </a:ext>
            </a:extLst>
          </p:cNvPr>
          <p:cNvSpPr/>
          <p:nvPr/>
        </p:nvSpPr>
        <p:spPr>
          <a:xfrm>
            <a:off x="217320" y="4892314"/>
            <a:ext cx="2329815" cy="725805"/>
          </a:xfrm>
          <a:prstGeom prst="rect">
            <a:avLst/>
          </a:prstGeom>
          <a:noFill/>
          <a:ln/>
        </p:spPr>
        <p:txBody>
          <a:bodyPr wrap="square" lIns="0" tIns="0" rIns="0" bIns="0" rtlCol="0" anchor="t"/>
          <a:lstStyle/>
          <a:p>
            <a:pPr marL="0" indent="0" algn="ctr">
              <a:lnSpc>
                <a:spcPts val="2850"/>
              </a:lnSpc>
              <a:buNone/>
            </a:pPr>
            <a:r>
              <a:rPr lang="en-US" sz="1750" dirty="0">
                <a:solidFill>
                  <a:schemeClr val="bg1"/>
                </a:solidFill>
                <a:latin typeface="Poppins Light" panose="00000400000000000000" pitchFamily="2" charset="0"/>
                <a:ea typeface="Lato" pitchFamily="34" charset="-122"/>
                <a:cs typeface="Poppins Light" panose="00000400000000000000" pitchFamily="2" charset="0"/>
              </a:rPr>
              <a:t>Always know stock levels</a:t>
            </a:r>
            <a:endParaRPr lang="en-US" sz="1750" dirty="0">
              <a:solidFill>
                <a:schemeClr val="bg1"/>
              </a:solidFill>
              <a:latin typeface="Poppins Light" panose="00000400000000000000" pitchFamily="2" charset="0"/>
              <a:cs typeface="Poppins Light" panose="00000400000000000000" pitchFamily="2" charset="0"/>
            </a:endParaRPr>
          </a:p>
        </p:txBody>
      </p:sp>
      <p:sp>
        <p:nvSpPr>
          <p:cNvPr id="6" name="Text 4">
            <a:extLst>
              <a:ext uri="{FF2B5EF4-FFF2-40B4-BE49-F238E27FC236}">
                <a16:creationId xmlns:a16="http://schemas.microsoft.com/office/drawing/2014/main" id="{CD024458-5400-D7E4-CBF0-8BBB051F6AB0}"/>
              </a:ext>
            </a:extLst>
          </p:cNvPr>
          <p:cNvSpPr/>
          <p:nvPr/>
        </p:nvSpPr>
        <p:spPr>
          <a:xfrm>
            <a:off x="3392636" y="2983555"/>
            <a:ext cx="2329815" cy="748427"/>
          </a:xfrm>
          <a:prstGeom prst="rect">
            <a:avLst/>
          </a:prstGeom>
          <a:noFill/>
          <a:ln/>
        </p:spPr>
        <p:txBody>
          <a:bodyPr wrap="none" lIns="0" tIns="0" rIns="0" bIns="0" rtlCol="0" anchor="t"/>
          <a:lstStyle/>
          <a:p>
            <a:pPr marL="0" indent="0" algn="ctr">
              <a:lnSpc>
                <a:spcPts val="5850"/>
              </a:lnSpc>
              <a:buNone/>
            </a:pPr>
            <a:r>
              <a:rPr lang="en-US" sz="5850" b="1" dirty="0">
                <a:solidFill>
                  <a:schemeClr val="bg1"/>
                </a:solidFill>
                <a:latin typeface="Poppins Light" panose="00000400000000000000" pitchFamily="2" charset="0"/>
                <a:ea typeface="Lato Bold" pitchFamily="34" charset="-122"/>
                <a:cs typeface="Poppins Light" panose="00000400000000000000" pitchFamily="2" charset="0"/>
              </a:rPr>
              <a:t>95%</a:t>
            </a:r>
            <a:endParaRPr lang="en-US" sz="5850" dirty="0">
              <a:solidFill>
                <a:schemeClr val="bg1"/>
              </a:solidFill>
              <a:latin typeface="Poppins Light" panose="00000400000000000000" pitchFamily="2" charset="0"/>
              <a:cs typeface="Poppins Light" panose="00000400000000000000" pitchFamily="2" charset="0"/>
            </a:endParaRPr>
          </a:p>
        </p:txBody>
      </p:sp>
      <p:sp>
        <p:nvSpPr>
          <p:cNvPr id="7" name="Text 5">
            <a:extLst>
              <a:ext uri="{FF2B5EF4-FFF2-40B4-BE49-F238E27FC236}">
                <a16:creationId xmlns:a16="http://schemas.microsoft.com/office/drawing/2014/main" id="{82AAB133-43F7-ADE4-3BFE-7CCBD18EA167}"/>
              </a:ext>
            </a:extLst>
          </p:cNvPr>
          <p:cNvSpPr/>
          <p:nvPr/>
        </p:nvSpPr>
        <p:spPr>
          <a:xfrm>
            <a:off x="3294234" y="4055992"/>
            <a:ext cx="2329815" cy="354330"/>
          </a:xfrm>
          <a:prstGeom prst="rect">
            <a:avLst/>
          </a:prstGeom>
          <a:noFill/>
          <a:ln/>
        </p:spPr>
        <p:txBody>
          <a:bodyPr wrap="none" lIns="0" tIns="0" rIns="0" bIns="0" rtlCol="0" anchor="t"/>
          <a:lstStyle/>
          <a:p>
            <a:pPr marL="0" indent="0" algn="ctr">
              <a:lnSpc>
                <a:spcPts val="2750"/>
              </a:lnSpc>
              <a:buNone/>
            </a:pPr>
            <a:r>
              <a:rPr lang="en-US" sz="2200" b="1" dirty="0">
                <a:solidFill>
                  <a:schemeClr val="bg1"/>
                </a:solidFill>
                <a:latin typeface="Poppins Light" panose="00000400000000000000" pitchFamily="2" charset="0"/>
                <a:ea typeface="Lato Bold" pitchFamily="34" charset="-122"/>
                <a:cs typeface="Poppins Light" panose="00000400000000000000" pitchFamily="2" charset="0"/>
              </a:rPr>
              <a:t>Low Stock Alerts</a:t>
            </a:r>
            <a:endParaRPr lang="en-US" sz="2200" dirty="0">
              <a:solidFill>
                <a:schemeClr val="bg1"/>
              </a:solidFill>
              <a:latin typeface="Poppins Light" panose="00000400000000000000" pitchFamily="2" charset="0"/>
              <a:cs typeface="Poppins Light" panose="00000400000000000000" pitchFamily="2" charset="0"/>
            </a:endParaRPr>
          </a:p>
        </p:txBody>
      </p:sp>
      <p:sp>
        <p:nvSpPr>
          <p:cNvPr id="8" name="Text 6">
            <a:extLst>
              <a:ext uri="{FF2B5EF4-FFF2-40B4-BE49-F238E27FC236}">
                <a16:creationId xmlns:a16="http://schemas.microsoft.com/office/drawing/2014/main" id="{26D2B04E-86C3-39FC-35F8-49051330696C}"/>
              </a:ext>
            </a:extLst>
          </p:cNvPr>
          <p:cNvSpPr/>
          <p:nvPr/>
        </p:nvSpPr>
        <p:spPr>
          <a:xfrm>
            <a:off x="3294234" y="4552880"/>
            <a:ext cx="2329815" cy="362903"/>
          </a:xfrm>
          <a:prstGeom prst="rect">
            <a:avLst/>
          </a:prstGeom>
          <a:noFill/>
          <a:ln/>
        </p:spPr>
        <p:txBody>
          <a:bodyPr wrap="none" lIns="0" tIns="0" rIns="0" bIns="0" rtlCol="0" anchor="t"/>
          <a:lstStyle/>
          <a:p>
            <a:pPr marL="0" indent="0" algn="ctr">
              <a:lnSpc>
                <a:spcPts val="2850"/>
              </a:lnSpc>
              <a:buNone/>
            </a:pPr>
            <a:r>
              <a:rPr lang="en-US" sz="1750" dirty="0">
                <a:solidFill>
                  <a:schemeClr val="bg1"/>
                </a:solidFill>
                <a:latin typeface="Poppins Light" panose="00000400000000000000" pitchFamily="2" charset="0"/>
                <a:ea typeface="Lato" pitchFamily="34" charset="-122"/>
                <a:cs typeface="Poppins Light" panose="00000400000000000000" pitchFamily="2" charset="0"/>
              </a:rPr>
              <a:t>Critical and low status</a:t>
            </a:r>
            <a:endParaRPr lang="en-US" sz="1750" dirty="0">
              <a:solidFill>
                <a:schemeClr val="bg1"/>
              </a:solidFill>
              <a:latin typeface="Poppins Light" panose="00000400000000000000" pitchFamily="2" charset="0"/>
              <a:cs typeface="Poppins Light" panose="00000400000000000000" pitchFamily="2" charset="0"/>
            </a:endParaRPr>
          </a:p>
        </p:txBody>
      </p:sp>
      <p:pic>
        <p:nvPicPr>
          <p:cNvPr id="12" name="Picture 11">
            <a:extLst>
              <a:ext uri="{FF2B5EF4-FFF2-40B4-BE49-F238E27FC236}">
                <a16:creationId xmlns:a16="http://schemas.microsoft.com/office/drawing/2014/main" id="{1FE1DCF5-10FD-8896-2DC1-CAA36F099F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99765" y="2282508"/>
            <a:ext cx="5624048" cy="3163527"/>
          </a:xfrm>
          <a:prstGeom prst="rect">
            <a:avLst/>
          </a:prstGeom>
        </p:spPr>
      </p:pic>
      <p:sp>
        <p:nvSpPr>
          <p:cNvPr id="13" name="TextBox 12">
            <a:extLst>
              <a:ext uri="{FF2B5EF4-FFF2-40B4-BE49-F238E27FC236}">
                <a16:creationId xmlns:a16="http://schemas.microsoft.com/office/drawing/2014/main" id="{B1F4FC50-249B-3807-66CF-9BBFF4CDCD9A}"/>
              </a:ext>
            </a:extLst>
          </p:cNvPr>
          <p:cNvSpPr txBox="1"/>
          <p:nvPr/>
        </p:nvSpPr>
        <p:spPr>
          <a:xfrm>
            <a:off x="5431578" y="1679843"/>
            <a:ext cx="6760422" cy="369332"/>
          </a:xfrm>
          <a:prstGeom prst="rect">
            <a:avLst/>
          </a:prstGeom>
          <a:noFill/>
        </p:spPr>
        <p:txBody>
          <a:bodyPr wrap="square">
            <a:spAutoFit/>
          </a:bodyPr>
          <a:lstStyle/>
          <a:p>
            <a:r>
              <a:rPr lang="en-IN" dirty="0">
                <a:solidFill>
                  <a:schemeClr val="accent1"/>
                </a:solidFill>
                <a:latin typeface="Poppins Light" panose="00000400000000000000" pitchFamily="2" charset="0"/>
                <a:cs typeface="Poppins Light" panose="00000400000000000000" pitchFamily="2" charset="0"/>
                <a:hlinkClick r:id="rId3"/>
              </a:rPr>
              <a:t>https://cprm-prototype.vercel.app/pharmacist/inventory</a:t>
            </a:r>
            <a:endParaRPr lang="en-IN"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939643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1D53D7F-69D7-9F2E-1126-39243979B49F}"/>
              </a:ext>
            </a:extLst>
          </p:cNvPr>
          <p:cNvSpPr/>
          <p:nvPr/>
        </p:nvSpPr>
        <p:spPr>
          <a:xfrm>
            <a:off x="325812" y="38886"/>
            <a:ext cx="7597854" cy="1380411"/>
          </a:xfrm>
          <a:prstGeom prst="rect">
            <a:avLst/>
          </a:prstGeom>
          <a:noFill/>
          <a:ln/>
        </p:spPr>
        <p:txBody>
          <a:bodyPr wrap="square" lIns="0" tIns="0" rIns="0" bIns="0" rtlCol="0" anchor="t"/>
          <a:lstStyle/>
          <a:p>
            <a:pPr marL="0" indent="0" algn="l">
              <a:lnSpc>
                <a:spcPts val="5400"/>
              </a:lnSpc>
              <a:buNone/>
            </a:pPr>
            <a:r>
              <a:rPr lang="en-US" sz="3600" b="1" dirty="0">
                <a:solidFill>
                  <a:schemeClr val="bg1"/>
                </a:solidFill>
                <a:latin typeface="Poppins Light" panose="00000400000000000000" pitchFamily="2" charset="0"/>
                <a:ea typeface="Lato Bold" pitchFamily="34" charset="-122"/>
                <a:cs typeface="Poppins Light" panose="00000400000000000000" pitchFamily="2" charset="0"/>
              </a:rPr>
              <a:t>Prescription Orders: Efficient Medication Workflow</a:t>
            </a:r>
            <a:endParaRPr lang="en-US" sz="3600" dirty="0">
              <a:solidFill>
                <a:schemeClr val="bg1"/>
              </a:solidFill>
              <a:latin typeface="Poppins Light" panose="00000400000000000000" pitchFamily="2" charset="0"/>
              <a:cs typeface="Poppins Light" panose="00000400000000000000" pitchFamily="2" charset="0"/>
            </a:endParaRPr>
          </a:p>
        </p:txBody>
      </p:sp>
      <p:pic>
        <p:nvPicPr>
          <p:cNvPr id="3" name="Image 1" descr="preencoded.png">
            <a:extLst>
              <a:ext uri="{FF2B5EF4-FFF2-40B4-BE49-F238E27FC236}">
                <a16:creationId xmlns:a16="http://schemas.microsoft.com/office/drawing/2014/main" id="{5A6667BB-911E-6F5E-19B2-37978C83107F}"/>
              </a:ext>
            </a:extLst>
          </p:cNvPr>
          <p:cNvPicPr>
            <a:picLocks noChangeAspect="1"/>
          </p:cNvPicPr>
          <p:nvPr/>
        </p:nvPicPr>
        <p:blipFill>
          <a:blip r:embed="rId2"/>
          <a:stretch>
            <a:fillRect/>
          </a:stretch>
        </p:blipFill>
        <p:spPr>
          <a:xfrm>
            <a:off x="325812" y="1478828"/>
            <a:ext cx="1104424" cy="1202413"/>
          </a:xfrm>
          <a:prstGeom prst="rect">
            <a:avLst/>
          </a:prstGeom>
        </p:spPr>
      </p:pic>
      <p:sp>
        <p:nvSpPr>
          <p:cNvPr id="4" name="Text 1">
            <a:extLst>
              <a:ext uri="{FF2B5EF4-FFF2-40B4-BE49-F238E27FC236}">
                <a16:creationId xmlns:a16="http://schemas.microsoft.com/office/drawing/2014/main" id="{A5E359D2-EFB3-3C7D-DCB1-492D743B9AB2}"/>
              </a:ext>
            </a:extLst>
          </p:cNvPr>
          <p:cNvSpPr/>
          <p:nvPr/>
        </p:nvSpPr>
        <p:spPr>
          <a:xfrm>
            <a:off x="1651097" y="1576817"/>
            <a:ext cx="2761178" cy="345043"/>
          </a:xfrm>
          <a:prstGeom prst="rect">
            <a:avLst/>
          </a:prstGeom>
          <a:noFill/>
          <a:ln/>
        </p:spPr>
        <p:txBody>
          <a:bodyPr wrap="none" lIns="0" tIns="0" rIns="0" bIns="0" rtlCol="0" anchor="t"/>
          <a:lstStyle/>
          <a:p>
            <a:pPr marL="0" indent="0" algn="l">
              <a:lnSpc>
                <a:spcPts val="2700"/>
              </a:lnSpc>
              <a:buNone/>
            </a:pPr>
            <a:r>
              <a:rPr lang="en-US" sz="2150" b="1" dirty="0">
                <a:solidFill>
                  <a:schemeClr val="bg1"/>
                </a:solidFill>
                <a:latin typeface="Poppins Light" panose="00000400000000000000" pitchFamily="2" charset="0"/>
                <a:ea typeface="Lato Bold" pitchFamily="34" charset="-122"/>
                <a:cs typeface="Poppins Light" panose="00000400000000000000" pitchFamily="2" charset="0"/>
              </a:rPr>
              <a:t>Digital Processing</a:t>
            </a:r>
            <a:endParaRPr lang="en-US" sz="2150" dirty="0">
              <a:solidFill>
                <a:schemeClr val="bg1"/>
              </a:solidFill>
              <a:latin typeface="Poppins Light" panose="00000400000000000000" pitchFamily="2" charset="0"/>
              <a:cs typeface="Poppins Light" panose="00000400000000000000" pitchFamily="2" charset="0"/>
            </a:endParaRPr>
          </a:p>
        </p:txBody>
      </p:sp>
      <p:sp>
        <p:nvSpPr>
          <p:cNvPr id="5" name="Text 2">
            <a:extLst>
              <a:ext uri="{FF2B5EF4-FFF2-40B4-BE49-F238E27FC236}">
                <a16:creationId xmlns:a16="http://schemas.microsoft.com/office/drawing/2014/main" id="{07E0640B-B77D-11A2-6ABD-FDB310909C7D}"/>
              </a:ext>
            </a:extLst>
          </p:cNvPr>
          <p:cNvSpPr/>
          <p:nvPr/>
        </p:nvSpPr>
        <p:spPr>
          <a:xfrm>
            <a:off x="1651097" y="2054377"/>
            <a:ext cx="6272570" cy="353378"/>
          </a:xfrm>
          <a:prstGeom prst="rect">
            <a:avLst/>
          </a:prstGeom>
          <a:noFill/>
          <a:ln/>
        </p:spPr>
        <p:txBody>
          <a:bodyPr wrap="none" lIns="0" tIns="0" rIns="0" bIns="0" rtlCol="0" anchor="t"/>
          <a:lstStyle/>
          <a:p>
            <a:pPr marL="0" indent="0" algn="l">
              <a:lnSpc>
                <a:spcPts val="2750"/>
              </a:lnSpc>
              <a:buNone/>
            </a:pPr>
            <a:r>
              <a:rPr lang="en-US" sz="1700" dirty="0">
                <a:solidFill>
                  <a:schemeClr val="bg1"/>
                </a:solidFill>
                <a:latin typeface="Poppins Light" panose="00000400000000000000" pitchFamily="2" charset="0"/>
                <a:ea typeface="Lato" pitchFamily="34" charset="-122"/>
                <a:cs typeface="Poppins Light" panose="00000400000000000000" pitchFamily="2" charset="0"/>
              </a:rPr>
              <a:t>Paperless prescriptions</a:t>
            </a:r>
            <a:endParaRPr lang="en-US" sz="1700" dirty="0">
              <a:solidFill>
                <a:schemeClr val="bg1"/>
              </a:solidFill>
              <a:latin typeface="Poppins Light" panose="00000400000000000000" pitchFamily="2" charset="0"/>
              <a:cs typeface="Poppins Light" panose="00000400000000000000" pitchFamily="2" charset="0"/>
            </a:endParaRPr>
          </a:p>
        </p:txBody>
      </p:sp>
      <p:pic>
        <p:nvPicPr>
          <p:cNvPr id="6" name="Image 2" descr="preencoded.png">
            <a:extLst>
              <a:ext uri="{FF2B5EF4-FFF2-40B4-BE49-F238E27FC236}">
                <a16:creationId xmlns:a16="http://schemas.microsoft.com/office/drawing/2014/main" id="{1F003884-9BFE-AA69-0D3E-2234BE4EB694}"/>
              </a:ext>
            </a:extLst>
          </p:cNvPr>
          <p:cNvPicPr>
            <a:picLocks noChangeAspect="1"/>
          </p:cNvPicPr>
          <p:nvPr/>
        </p:nvPicPr>
        <p:blipFill>
          <a:blip r:embed="rId3"/>
          <a:stretch>
            <a:fillRect/>
          </a:stretch>
        </p:blipFill>
        <p:spPr>
          <a:xfrm>
            <a:off x="325812" y="2681241"/>
            <a:ext cx="1104424" cy="1325285"/>
          </a:xfrm>
          <a:prstGeom prst="rect">
            <a:avLst/>
          </a:prstGeom>
        </p:spPr>
      </p:pic>
      <p:sp>
        <p:nvSpPr>
          <p:cNvPr id="7" name="Text 3">
            <a:extLst>
              <a:ext uri="{FF2B5EF4-FFF2-40B4-BE49-F238E27FC236}">
                <a16:creationId xmlns:a16="http://schemas.microsoft.com/office/drawing/2014/main" id="{4514FD13-FDF9-184A-327A-8640093E3437}"/>
              </a:ext>
            </a:extLst>
          </p:cNvPr>
          <p:cNvSpPr/>
          <p:nvPr/>
        </p:nvSpPr>
        <p:spPr>
          <a:xfrm>
            <a:off x="1651097" y="2902102"/>
            <a:ext cx="2761178" cy="345043"/>
          </a:xfrm>
          <a:prstGeom prst="rect">
            <a:avLst/>
          </a:prstGeom>
          <a:noFill/>
          <a:ln/>
        </p:spPr>
        <p:txBody>
          <a:bodyPr wrap="none" lIns="0" tIns="0" rIns="0" bIns="0" rtlCol="0" anchor="t"/>
          <a:lstStyle/>
          <a:p>
            <a:pPr marL="0" indent="0" algn="l">
              <a:lnSpc>
                <a:spcPts val="2700"/>
              </a:lnSpc>
              <a:buNone/>
            </a:pPr>
            <a:r>
              <a:rPr lang="en-US" sz="2150" b="1" dirty="0">
                <a:solidFill>
                  <a:schemeClr val="bg1"/>
                </a:solidFill>
                <a:latin typeface="Poppins Light" panose="00000400000000000000" pitchFamily="2" charset="0"/>
                <a:ea typeface="Lato Bold" pitchFamily="34" charset="-122"/>
                <a:cs typeface="Poppins Light" panose="00000400000000000000" pitchFamily="2" charset="0"/>
              </a:rPr>
              <a:t>Medication Tracking</a:t>
            </a:r>
            <a:endParaRPr lang="en-US" sz="2150" dirty="0">
              <a:solidFill>
                <a:schemeClr val="bg1"/>
              </a:solidFill>
              <a:latin typeface="Poppins Light" panose="00000400000000000000" pitchFamily="2" charset="0"/>
              <a:cs typeface="Poppins Light" panose="00000400000000000000" pitchFamily="2" charset="0"/>
            </a:endParaRPr>
          </a:p>
        </p:txBody>
      </p:sp>
      <p:sp>
        <p:nvSpPr>
          <p:cNvPr id="8" name="Text 4">
            <a:extLst>
              <a:ext uri="{FF2B5EF4-FFF2-40B4-BE49-F238E27FC236}">
                <a16:creationId xmlns:a16="http://schemas.microsoft.com/office/drawing/2014/main" id="{8797046F-1832-0D15-32BA-139506F79EF5}"/>
              </a:ext>
            </a:extLst>
          </p:cNvPr>
          <p:cNvSpPr/>
          <p:nvPr/>
        </p:nvSpPr>
        <p:spPr>
          <a:xfrm>
            <a:off x="1651097" y="3379661"/>
            <a:ext cx="6272570" cy="353378"/>
          </a:xfrm>
          <a:prstGeom prst="rect">
            <a:avLst/>
          </a:prstGeom>
          <a:noFill/>
          <a:ln/>
        </p:spPr>
        <p:txBody>
          <a:bodyPr wrap="none" lIns="0" tIns="0" rIns="0" bIns="0" rtlCol="0" anchor="t"/>
          <a:lstStyle/>
          <a:p>
            <a:pPr marL="0" indent="0" algn="l">
              <a:lnSpc>
                <a:spcPts val="2750"/>
              </a:lnSpc>
              <a:buNone/>
            </a:pPr>
            <a:r>
              <a:rPr lang="en-US" sz="1700" dirty="0">
                <a:solidFill>
                  <a:schemeClr val="bg1"/>
                </a:solidFill>
                <a:latin typeface="Poppins Light" panose="00000400000000000000" pitchFamily="2" charset="0"/>
                <a:ea typeface="Lato" pitchFamily="34" charset="-122"/>
                <a:cs typeface="Poppins Light" panose="00000400000000000000" pitchFamily="2" charset="0"/>
              </a:rPr>
              <a:t>From order to dispense</a:t>
            </a:r>
            <a:endParaRPr lang="en-US" sz="1700" dirty="0">
              <a:solidFill>
                <a:schemeClr val="bg1"/>
              </a:solidFill>
              <a:latin typeface="Poppins Light" panose="00000400000000000000" pitchFamily="2" charset="0"/>
              <a:cs typeface="Poppins Light" panose="00000400000000000000" pitchFamily="2" charset="0"/>
            </a:endParaRPr>
          </a:p>
        </p:txBody>
      </p:sp>
      <p:pic>
        <p:nvPicPr>
          <p:cNvPr id="9" name="Image 3" descr="preencoded.png">
            <a:extLst>
              <a:ext uri="{FF2B5EF4-FFF2-40B4-BE49-F238E27FC236}">
                <a16:creationId xmlns:a16="http://schemas.microsoft.com/office/drawing/2014/main" id="{8DFCCFF0-C8EE-F940-620A-E0EB52DD8DD8}"/>
              </a:ext>
            </a:extLst>
          </p:cNvPr>
          <p:cNvPicPr>
            <a:picLocks noChangeAspect="1"/>
          </p:cNvPicPr>
          <p:nvPr/>
        </p:nvPicPr>
        <p:blipFill>
          <a:blip r:embed="rId4"/>
          <a:stretch>
            <a:fillRect/>
          </a:stretch>
        </p:blipFill>
        <p:spPr>
          <a:xfrm>
            <a:off x="325812" y="4006525"/>
            <a:ext cx="1104424" cy="1325285"/>
          </a:xfrm>
          <a:prstGeom prst="rect">
            <a:avLst/>
          </a:prstGeom>
        </p:spPr>
      </p:pic>
      <p:sp>
        <p:nvSpPr>
          <p:cNvPr id="10" name="Text 5">
            <a:extLst>
              <a:ext uri="{FF2B5EF4-FFF2-40B4-BE49-F238E27FC236}">
                <a16:creationId xmlns:a16="http://schemas.microsoft.com/office/drawing/2014/main" id="{18939B18-5B0A-E81D-08F1-113DBF2B5049}"/>
              </a:ext>
            </a:extLst>
          </p:cNvPr>
          <p:cNvSpPr/>
          <p:nvPr/>
        </p:nvSpPr>
        <p:spPr>
          <a:xfrm>
            <a:off x="1651097" y="4227386"/>
            <a:ext cx="2792611" cy="345043"/>
          </a:xfrm>
          <a:prstGeom prst="rect">
            <a:avLst/>
          </a:prstGeom>
          <a:noFill/>
          <a:ln/>
        </p:spPr>
        <p:txBody>
          <a:bodyPr wrap="none" lIns="0" tIns="0" rIns="0" bIns="0" rtlCol="0" anchor="t"/>
          <a:lstStyle/>
          <a:p>
            <a:pPr marL="0" indent="0" algn="l">
              <a:lnSpc>
                <a:spcPts val="2700"/>
              </a:lnSpc>
              <a:buNone/>
            </a:pPr>
            <a:r>
              <a:rPr lang="en-US" sz="2150" b="1" dirty="0">
                <a:solidFill>
                  <a:schemeClr val="bg1"/>
                </a:solidFill>
                <a:latin typeface="Poppins Light" panose="00000400000000000000" pitchFamily="2" charset="0"/>
                <a:ea typeface="Lato Bold" pitchFamily="34" charset="-122"/>
                <a:cs typeface="Poppins Light" panose="00000400000000000000" pitchFamily="2" charset="0"/>
              </a:rPr>
              <a:t>Doctor-Pharmacy Link</a:t>
            </a:r>
            <a:endParaRPr lang="en-US" sz="2150" dirty="0">
              <a:solidFill>
                <a:schemeClr val="bg1"/>
              </a:solidFill>
              <a:latin typeface="Poppins Light" panose="00000400000000000000" pitchFamily="2" charset="0"/>
              <a:cs typeface="Poppins Light" panose="00000400000000000000" pitchFamily="2" charset="0"/>
            </a:endParaRPr>
          </a:p>
        </p:txBody>
      </p:sp>
      <p:sp>
        <p:nvSpPr>
          <p:cNvPr id="11" name="Text 6">
            <a:extLst>
              <a:ext uri="{FF2B5EF4-FFF2-40B4-BE49-F238E27FC236}">
                <a16:creationId xmlns:a16="http://schemas.microsoft.com/office/drawing/2014/main" id="{1CE60A5B-3572-1F19-2C64-BC0682E2AA6D}"/>
              </a:ext>
            </a:extLst>
          </p:cNvPr>
          <p:cNvSpPr/>
          <p:nvPr/>
        </p:nvSpPr>
        <p:spPr>
          <a:xfrm>
            <a:off x="1651097" y="4704946"/>
            <a:ext cx="6272570" cy="353378"/>
          </a:xfrm>
          <a:prstGeom prst="rect">
            <a:avLst/>
          </a:prstGeom>
          <a:noFill/>
          <a:ln/>
        </p:spPr>
        <p:txBody>
          <a:bodyPr wrap="none" lIns="0" tIns="0" rIns="0" bIns="0" rtlCol="0" anchor="t"/>
          <a:lstStyle/>
          <a:p>
            <a:pPr marL="0" indent="0" algn="l">
              <a:lnSpc>
                <a:spcPts val="2750"/>
              </a:lnSpc>
              <a:buNone/>
            </a:pPr>
            <a:r>
              <a:rPr lang="en-US" sz="1700" dirty="0">
                <a:solidFill>
                  <a:schemeClr val="bg1"/>
                </a:solidFill>
                <a:latin typeface="Poppins Light" panose="00000400000000000000" pitchFamily="2" charset="0"/>
                <a:ea typeface="Lato" pitchFamily="34" charset="-122"/>
                <a:cs typeface="Poppins Light" panose="00000400000000000000" pitchFamily="2" charset="0"/>
              </a:rPr>
              <a:t>Clear communication</a:t>
            </a:r>
            <a:endParaRPr lang="en-US" sz="1700" dirty="0">
              <a:solidFill>
                <a:schemeClr val="bg1"/>
              </a:solidFill>
              <a:latin typeface="Poppins Light" panose="00000400000000000000" pitchFamily="2" charset="0"/>
              <a:cs typeface="Poppins Light" panose="00000400000000000000" pitchFamily="2" charset="0"/>
            </a:endParaRPr>
          </a:p>
        </p:txBody>
      </p:sp>
      <p:pic>
        <p:nvPicPr>
          <p:cNvPr id="12" name="Image 4" descr="preencoded.png">
            <a:extLst>
              <a:ext uri="{FF2B5EF4-FFF2-40B4-BE49-F238E27FC236}">
                <a16:creationId xmlns:a16="http://schemas.microsoft.com/office/drawing/2014/main" id="{58A623B1-B612-ED05-E45F-96AA01FE1416}"/>
              </a:ext>
            </a:extLst>
          </p:cNvPr>
          <p:cNvPicPr>
            <a:picLocks noChangeAspect="1"/>
          </p:cNvPicPr>
          <p:nvPr/>
        </p:nvPicPr>
        <p:blipFill>
          <a:blip r:embed="rId5"/>
          <a:stretch>
            <a:fillRect/>
          </a:stretch>
        </p:blipFill>
        <p:spPr>
          <a:xfrm>
            <a:off x="325812" y="5331810"/>
            <a:ext cx="1104424" cy="1325285"/>
          </a:xfrm>
          <a:prstGeom prst="rect">
            <a:avLst/>
          </a:prstGeom>
        </p:spPr>
      </p:pic>
      <p:sp>
        <p:nvSpPr>
          <p:cNvPr id="13" name="Text 7">
            <a:extLst>
              <a:ext uri="{FF2B5EF4-FFF2-40B4-BE49-F238E27FC236}">
                <a16:creationId xmlns:a16="http://schemas.microsoft.com/office/drawing/2014/main" id="{18470CCF-54BC-4F02-AB4F-B5FA4AEE205B}"/>
              </a:ext>
            </a:extLst>
          </p:cNvPr>
          <p:cNvSpPr/>
          <p:nvPr/>
        </p:nvSpPr>
        <p:spPr>
          <a:xfrm>
            <a:off x="1651097" y="5552671"/>
            <a:ext cx="2761178" cy="345043"/>
          </a:xfrm>
          <a:prstGeom prst="rect">
            <a:avLst/>
          </a:prstGeom>
          <a:noFill/>
          <a:ln/>
        </p:spPr>
        <p:txBody>
          <a:bodyPr wrap="none" lIns="0" tIns="0" rIns="0" bIns="0" rtlCol="0" anchor="t"/>
          <a:lstStyle/>
          <a:p>
            <a:pPr marL="0" indent="0" algn="l">
              <a:lnSpc>
                <a:spcPts val="2700"/>
              </a:lnSpc>
              <a:buNone/>
            </a:pPr>
            <a:r>
              <a:rPr lang="en-US" sz="2150" b="1" dirty="0">
                <a:solidFill>
                  <a:schemeClr val="bg1"/>
                </a:solidFill>
                <a:latin typeface="Poppins Light" panose="00000400000000000000" pitchFamily="2" charset="0"/>
                <a:ea typeface="Lato Bold" pitchFamily="34" charset="-122"/>
                <a:cs typeface="Poppins Light" panose="00000400000000000000" pitchFamily="2" charset="0"/>
              </a:rPr>
              <a:t>Patient Notifications</a:t>
            </a:r>
            <a:endParaRPr lang="en-US" sz="2150" dirty="0">
              <a:solidFill>
                <a:schemeClr val="bg1"/>
              </a:solidFill>
              <a:latin typeface="Poppins Light" panose="00000400000000000000" pitchFamily="2" charset="0"/>
              <a:cs typeface="Poppins Light" panose="00000400000000000000" pitchFamily="2" charset="0"/>
            </a:endParaRPr>
          </a:p>
        </p:txBody>
      </p:sp>
      <p:sp>
        <p:nvSpPr>
          <p:cNvPr id="14" name="Text 8">
            <a:extLst>
              <a:ext uri="{FF2B5EF4-FFF2-40B4-BE49-F238E27FC236}">
                <a16:creationId xmlns:a16="http://schemas.microsoft.com/office/drawing/2014/main" id="{54A41128-4F27-AEC3-B618-EF2CA4A226F9}"/>
              </a:ext>
            </a:extLst>
          </p:cNvPr>
          <p:cNvSpPr/>
          <p:nvPr/>
        </p:nvSpPr>
        <p:spPr>
          <a:xfrm>
            <a:off x="1651097" y="6030231"/>
            <a:ext cx="6272570" cy="353378"/>
          </a:xfrm>
          <a:prstGeom prst="rect">
            <a:avLst/>
          </a:prstGeom>
          <a:noFill/>
          <a:ln/>
        </p:spPr>
        <p:txBody>
          <a:bodyPr wrap="none" lIns="0" tIns="0" rIns="0" bIns="0" rtlCol="0" anchor="t"/>
          <a:lstStyle/>
          <a:p>
            <a:pPr marL="0" indent="0" algn="l">
              <a:lnSpc>
                <a:spcPts val="2750"/>
              </a:lnSpc>
              <a:buNone/>
            </a:pPr>
            <a:r>
              <a:rPr lang="en-US" sz="1700" dirty="0">
                <a:solidFill>
                  <a:schemeClr val="bg1"/>
                </a:solidFill>
                <a:latin typeface="Poppins Light" panose="00000400000000000000" pitchFamily="2" charset="0"/>
                <a:ea typeface="Lato" pitchFamily="34" charset="-122"/>
                <a:cs typeface="Poppins Light" panose="00000400000000000000" pitchFamily="2" charset="0"/>
              </a:rPr>
              <a:t>Pickup alerts</a:t>
            </a:r>
            <a:endParaRPr lang="en-US" sz="1700" dirty="0">
              <a:solidFill>
                <a:schemeClr val="bg1"/>
              </a:solidFill>
              <a:latin typeface="Poppins Light" panose="00000400000000000000" pitchFamily="2" charset="0"/>
              <a:cs typeface="Poppins Light" panose="00000400000000000000" pitchFamily="2" charset="0"/>
            </a:endParaRPr>
          </a:p>
        </p:txBody>
      </p:sp>
      <p:pic>
        <p:nvPicPr>
          <p:cNvPr id="15" name="Picture 14">
            <a:extLst>
              <a:ext uri="{FF2B5EF4-FFF2-40B4-BE49-F238E27FC236}">
                <a16:creationId xmlns:a16="http://schemas.microsoft.com/office/drawing/2014/main" id="{45348591-D41C-6165-3896-5E3EEE21151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8791" y="2450735"/>
            <a:ext cx="5624048" cy="3163527"/>
          </a:xfrm>
          <a:prstGeom prst="rect">
            <a:avLst/>
          </a:prstGeom>
        </p:spPr>
      </p:pic>
      <p:sp>
        <p:nvSpPr>
          <p:cNvPr id="16" name="TextBox 15">
            <a:extLst>
              <a:ext uri="{FF2B5EF4-FFF2-40B4-BE49-F238E27FC236}">
                <a16:creationId xmlns:a16="http://schemas.microsoft.com/office/drawing/2014/main" id="{C2E26124-FDE4-EBC7-7C81-A8117B4AA0B7}"/>
              </a:ext>
            </a:extLst>
          </p:cNvPr>
          <p:cNvSpPr txBox="1"/>
          <p:nvPr/>
        </p:nvSpPr>
        <p:spPr>
          <a:xfrm>
            <a:off x="5768532" y="1936485"/>
            <a:ext cx="6423468" cy="369332"/>
          </a:xfrm>
          <a:prstGeom prst="rect">
            <a:avLst/>
          </a:prstGeom>
          <a:noFill/>
        </p:spPr>
        <p:txBody>
          <a:bodyPr wrap="square">
            <a:spAutoFit/>
          </a:bodyPr>
          <a:lstStyle/>
          <a:p>
            <a:r>
              <a:rPr lang="en-IN" dirty="0">
                <a:solidFill>
                  <a:schemeClr val="accent1"/>
                </a:solidFill>
                <a:latin typeface="Poppins Light" panose="00000400000000000000" pitchFamily="2" charset="0"/>
                <a:cs typeface="Poppins Light" panose="00000400000000000000" pitchFamily="2" charset="0"/>
                <a:hlinkClick r:id="rId7"/>
              </a:rPr>
              <a:t>https://cprm-prototype.vercel.app/pharmacist/orders</a:t>
            </a:r>
            <a:endParaRPr lang="en-IN"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21626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D552B292-8C3B-E25C-D4E9-7C99C61CB52D}"/>
              </a:ext>
            </a:extLst>
          </p:cNvPr>
          <p:cNvSpPr/>
          <p:nvPr/>
        </p:nvSpPr>
        <p:spPr>
          <a:xfrm>
            <a:off x="289537" y="492873"/>
            <a:ext cx="7556421" cy="141755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dirty="0">
                <a:solidFill>
                  <a:srgbClr val="FBF3FA"/>
                </a:solidFill>
                <a:latin typeface="Poppins Light" panose="00000400000000000000" pitchFamily="2" charset="0"/>
                <a:ea typeface="Fira Mono Medium" pitchFamily="34" charset="-122"/>
                <a:cs typeface="Poppins Light" panose="00000400000000000000" pitchFamily="2" charset="0"/>
              </a:rPr>
              <a:t>System Control: Technician Interface</a:t>
            </a:r>
            <a:endParaRPr lang="en-US" sz="4450" dirty="0">
              <a:latin typeface="Poppins Light" panose="00000400000000000000" pitchFamily="2" charset="0"/>
              <a:cs typeface="Poppins Light" panose="00000400000000000000" pitchFamily="2" charset="0"/>
            </a:endParaRPr>
          </a:p>
        </p:txBody>
      </p:sp>
      <p:sp>
        <p:nvSpPr>
          <p:cNvPr id="4" name="Shape 1">
            <a:extLst>
              <a:ext uri="{FF2B5EF4-FFF2-40B4-BE49-F238E27FC236}">
                <a16:creationId xmlns:a16="http://schemas.microsoft.com/office/drawing/2014/main" id="{A0340408-6050-6030-BFAE-A73C754A3378}"/>
              </a:ext>
            </a:extLst>
          </p:cNvPr>
          <p:cNvSpPr/>
          <p:nvPr/>
        </p:nvSpPr>
        <p:spPr>
          <a:xfrm>
            <a:off x="289537" y="2250593"/>
            <a:ext cx="2881046" cy="2024182"/>
          </a:xfrm>
          <a:prstGeom prst="roundRect">
            <a:avLst>
              <a:gd name="adj" fmla="val 1681"/>
            </a:avLst>
          </a:prstGeom>
          <a:solidFill>
            <a:srgbClr val="2E2E2F"/>
          </a:solidFill>
          <a:ln/>
        </p:spPr>
        <p:txBody>
          <a:bodyPr/>
          <a:lstStyle/>
          <a:p>
            <a:endParaRPr lang="en-IN">
              <a:latin typeface="Poppins Light" panose="00000400000000000000" pitchFamily="2" charset="0"/>
              <a:cs typeface="Poppins Light" panose="00000400000000000000" pitchFamily="2" charset="0"/>
            </a:endParaRPr>
          </a:p>
        </p:txBody>
      </p:sp>
      <p:sp>
        <p:nvSpPr>
          <p:cNvPr id="5" name="Text 2">
            <a:extLst>
              <a:ext uri="{FF2B5EF4-FFF2-40B4-BE49-F238E27FC236}">
                <a16:creationId xmlns:a16="http://schemas.microsoft.com/office/drawing/2014/main" id="{163E0A3C-849E-54F4-B09C-FFF08B55A3E1}"/>
              </a:ext>
            </a:extLst>
          </p:cNvPr>
          <p:cNvSpPr/>
          <p:nvPr/>
        </p:nvSpPr>
        <p:spPr>
          <a:xfrm>
            <a:off x="516351" y="2477407"/>
            <a:ext cx="3211116" cy="70866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solidFill>
                  <a:srgbClr val="E0D6DE"/>
                </a:solidFill>
                <a:latin typeface="Poppins Light" panose="00000400000000000000" pitchFamily="2" charset="0"/>
                <a:ea typeface="Fira Mono Medium" pitchFamily="34" charset="-122"/>
                <a:cs typeface="Poppins Light" panose="00000400000000000000" pitchFamily="2" charset="0"/>
              </a:rPr>
              <a:t>System Health Monitoring</a:t>
            </a:r>
            <a:endParaRPr lang="en-US" sz="2200" dirty="0">
              <a:latin typeface="Poppins Light" panose="00000400000000000000" pitchFamily="2" charset="0"/>
              <a:cs typeface="Poppins Light" panose="00000400000000000000" pitchFamily="2" charset="0"/>
            </a:endParaRPr>
          </a:p>
        </p:txBody>
      </p:sp>
      <p:sp>
        <p:nvSpPr>
          <p:cNvPr id="6" name="Text 3">
            <a:extLst>
              <a:ext uri="{FF2B5EF4-FFF2-40B4-BE49-F238E27FC236}">
                <a16:creationId xmlns:a16="http://schemas.microsoft.com/office/drawing/2014/main" id="{E2B8086C-E6B0-8257-89EB-1F6EF6587F7F}"/>
              </a:ext>
            </a:extLst>
          </p:cNvPr>
          <p:cNvSpPr/>
          <p:nvPr/>
        </p:nvSpPr>
        <p:spPr>
          <a:xfrm>
            <a:off x="516351" y="3303759"/>
            <a:ext cx="2654232" cy="95261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600" dirty="0">
                <a:solidFill>
                  <a:srgbClr val="E0D6DE"/>
                </a:solidFill>
                <a:latin typeface="Poppins Light" panose="00000400000000000000" pitchFamily="2" charset="0"/>
                <a:ea typeface="Fira Sans" pitchFamily="34" charset="-122"/>
                <a:cs typeface="Poppins Light" panose="00000400000000000000" pitchFamily="2" charset="0"/>
              </a:rPr>
              <a:t>Comprehensive overview of system status</a:t>
            </a:r>
            <a:endParaRPr lang="en-US" sz="1600" dirty="0">
              <a:latin typeface="Poppins Light" panose="00000400000000000000" pitchFamily="2" charset="0"/>
              <a:cs typeface="Poppins Light" panose="00000400000000000000" pitchFamily="2" charset="0"/>
            </a:endParaRPr>
          </a:p>
        </p:txBody>
      </p:sp>
      <p:sp>
        <p:nvSpPr>
          <p:cNvPr id="7" name="Shape 4">
            <a:extLst>
              <a:ext uri="{FF2B5EF4-FFF2-40B4-BE49-F238E27FC236}">
                <a16:creationId xmlns:a16="http://schemas.microsoft.com/office/drawing/2014/main" id="{DE220354-E0D6-9380-AB74-472531C5923D}"/>
              </a:ext>
            </a:extLst>
          </p:cNvPr>
          <p:cNvSpPr/>
          <p:nvPr/>
        </p:nvSpPr>
        <p:spPr>
          <a:xfrm>
            <a:off x="3294467" y="2250593"/>
            <a:ext cx="2801533" cy="2024182"/>
          </a:xfrm>
          <a:prstGeom prst="roundRect">
            <a:avLst>
              <a:gd name="adj" fmla="val 1681"/>
            </a:avLst>
          </a:prstGeom>
          <a:solidFill>
            <a:srgbClr val="2E2E2F"/>
          </a:solidFill>
          <a:ln/>
        </p:spPr>
        <p:txBody>
          <a:bodyPr/>
          <a:lstStyle/>
          <a:p>
            <a:endParaRPr lang="en-IN">
              <a:latin typeface="Poppins Light" panose="00000400000000000000" pitchFamily="2" charset="0"/>
              <a:cs typeface="Poppins Light" panose="00000400000000000000" pitchFamily="2" charset="0"/>
            </a:endParaRPr>
          </a:p>
        </p:txBody>
      </p:sp>
      <p:sp>
        <p:nvSpPr>
          <p:cNvPr id="8" name="Text 5">
            <a:extLst>
              <a:ext uri="{FF2B5EF4-FFF2-40B4-BE49-F238E27FC236}">
                <a16:creationId xmlns:a16="http://schemas.microsoft.com/office/drawing/2014/main" id="{573E2276-A78F-13D9-E11D-F412DDFC20E7}"/>
              </a:ext>
            </a:extLst>
          </p:cNvPr>
          <p:cNvSpPr/>
          <p:nvPr/>
        </p:nvSpPr>
        <p:spPr>
          <a:xfrm>
            <a:off x="3397397" y="2429409"/>
            <a:ext cx="2698603" cy="70866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solidFill>
                  <a:srgbClr val="E0D6DE"/>
                </a:solidFill>
                <a:latin typeface="Poppins Light" panose="00000400000000000000" pitchFamily="2" charset="0"/>
                <a:ea typeface="Fira Mono Medium" pitchFamily="34" charset="-122"/>
                <a:cs typeface="Poppins Light" panose="00000400000000000000" pitchFamily="2" charset="0"/>
              </a:rPr>
              <a:t>Operating Theater Tracking</a:t>
            </a:r>
            <a:endParaRPr lang="en-US" sz="2200" dirty="0">
              <a:latin typeface="Poppins Light" panose="00000400000000000000" pitchFamily="2" charset="0"/>
              <a:cs typeface="Poppins Light" panose="00000400000000000000" pitchFamily="2" charset="0"/>
            </a:endParaRPr>
          </a:p>
        </p:txBody>
      </p:sp>
      <p:sp>
        <p:nvSpPr>
          <p:cNvPr id="9" name="Text 6">
            <a:extLst>
              <a:ext uri="{FF2B5EF4-FFF2-40B4-BE49-F238E27FC236}">
                <a16:creationId xmlns:a16="http://schemas.microsoft.com/office/drawing/2014/main" id="{68CE65A9-05D9-FA93-0DF7-889979052D5C}"/>
              </a:ext>
            </a:extLst>
          </p:cNvPr>
          <p:cNvSpPr/>
          <p:nvPr/>
        </p:nvSpPr>
        <p:spPr>
          <a:xfrm>
            <a:off x="3397397" y="3233913"/>
            <a:ext cx="3211235"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600" dirty="0">
                <a:solidFill>
                  <a:srgbClr val="E0D6DE"/>
                </a:solidFill>
                <a:latin typeface="Poppins Light" panose="00000400000000000000" pitchFamily="2" charset="0"/>
                <a:ea typeface="Fira Sans" pitchFamily="34" charset="-122"/>
                <a:cs typeface="Poppins Light" panose="00000400000000000000" pitchFamily="2" charset="0"/>
              </a:rPr>
              <a:t>Monitor maintenance schedules effectively</a:t>
            </a:r>
            <a:endParaRPr lang="en-US" sz="1600" dirty="0">
              <a:latin typeface="Poppins Light" panose="00000400000000000000" pitchFamily="2" charset="0"/>
              <a:cs typeface="Poppins Light" panose="00000400000000000000" pitchFamily="2" charset="0"/>
            </a:endParaRPr>
          </a:p>
        </p:txBody>
      </p:sp>
      <p:sp>
        <p:nvSpPr>
          <p:cNvPr id="10" name="Shape 7">
            <a:extLst>
              <a:ext uri="{FF2B5EF4-FFF2-40B4-BE49-F238E27FC236}">
                <a16:creationId xmlns:a16="http://schemas.microsoft.com/office/drawing/2014/main" id="{3CEBF5A7-1590-F91A-D209-5F797EAEF402}"/>
              </a:ext>
            </a:extLst>
          </p:cNvPr>
          <p:cNvSpPr/>
          <p:nvPr/>
        </p:nvSpPr>
        <p:spPr>
          <a:xfrm>
            <a:off x="289537" y="4501588"/>
            <a:ext cx="5806463" cy="1306949"/>
          </a:xfrm>
          <a:prstGeom prst="roundRect">
            <a:avLst>
              <a:gd name="adj" fmla="val 2603"/>
            </a:avLst>
          </a:prstGeom>
          <a:solidFill>
            <a:srgbClr val="2E2E2F"/>
          </a:solidFill>
          <a:ln/>
        </p:spPr>
        <p:txBody>
          <a:bodyPr/>
          <a:lstStyle/>
          <a:p>
            <a:endParaRPr lang="en-IN">
              <a:latin typeface="Poppins Light" panose="00000400000000000000" pitchFamily="2" charset="0"/>
              <a:cs typeface="Poppins Light" panose="00000400000000000000" pitchFamily="2" charset="0"/>
            </a:endParaRPr>
          </a:p>
        </p:txBody>
      </p:sp>
      <p:sp>
        <p:nvSpPr>
          <p:cNvPr id="11" name="Text 8">
            <a:extLst>
              <a:ext uri="{FF2B5EF4-FFF2-40B4-BE49-F238E27FC236}">
                <a16:creationId xmlns:a16="http://schemas.microsoft.com/office/drawing/2014/main" id="{9ADEC922-A594-C957-C47E-20CFB6D3EC9B}"/>
              </a:ext>
            </a:extLst>
          </p:cNvPr>
          <p:cNvSpPr/>
          <p:nvPr/>
        </p:nvSpPr>
        <p:spPr>
          <a:xfrm>
            <a:off x="516351" y="4728402"/>
            <a:ext cx="4420672"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solidFill>
                  <a:srgbClr val="E0D6DE"/>
                </a:solidFill>
                <a:latin typeface="Poppins Light" panose="00000400000000000000" pitchFamily="2" charset="0"/>
                <a:ea typeface="Fira Mono Medium" pitchFamily="34" charset="-122"/>
                <a:cs typeface="Poppins Light" panose="00000400000000000000" pitchFamily="2" charset="0"/>
              </a:rPr>
              <a:t>Emergency Alert Management</a:t>
            </a:r>
            <a:endParaRPr lang="en-US" sz="2200" dirty="0">
              <a:latin typeface="Poppins Light" panose="00000400000000000000" pitchFamily="2" charset="0"/>
              <a:cs typeface="Poppins Light" panose="00000400000000000000" pitchFamily="2" charset="0"/>
            </a:endParaRPr>
          </a:p>
        </p:txBody>
      </p:sp>
      <p:sp>
        <p:nvSpPr>
          <p:cNvPr id="12" name="Text 9">
            <a:extLst>
              <a:ext uri="{FF2B5EF4-FFF2-40B4-BE49-F238E27FC236}">
                <a16:creationId xmlns:a16="http://schemas.microsoft.com/office/drawing/2014/main" id="{14FA640E-922D-C83E-66DD-EB97EAD4903A}"/>
              </a:ext>
            </a:extLst>
          </p:cNvPr>
          <p:cNvSpPr/>
          <p:nvPr/>
        </p:nvSpPr>
        <p:spPr>
          <a:xfrm>
            <a:off x="516351" y="5218821"/>
            <a:ext cx="7102793"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600" dirty="0">
                <a:solidFill>
                  <a:srgbClr val="E0D6DE"/>
                </a:solidFill>
                <a:latin typeface="Poppins Light" panose="00000400000000000000" pitchFamily="2" charset="0"/>
                <a:ea typeface="Fira Sans" pitchFamily="34" charset="-122"/>
                <a:cs typeface="Poppins Light" panose="00000400000000000000" pitchFamily="2" charset="0"/>
              </a:rPr>
              <a:t>Respond to critical alerts promptly</a:t>
            </a:r>
            <a:endParaRPr lang="en-US" sz="1600" dirty="0">
              <a:latin typeface="Poppins Light" panose="00000400000000000000" pitchFamily="2" charset="0"/>
              <a:cs typeface="Poppins Light" panose="00000400000000000000" pitchFamily="2" charset="0"/>
            </a:endParaRPr>
          </a:p>
        </p:txBody>
      </p:sp>
      <p:pic>
        <p:nvPicPr>
          <p:cNvPr id="13" name="Picture 12">
            <a:extLst>
              <a:ext uri="{FF2B5EF4-FFF2-40B4-BE49-F238E27FC236}">
                <a16:creationId xmlns:a16="http://schemas.microsoft.com/office/drawing/2014/main" id="{AD2B52B1-38B2-A107-9DFB-F1BF4AE24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47693" y="2555647"/>
            <a:ext cx="5624048" cy="3163527"/>
          </a:xfrm>
          <a:prstGeom prst="rect">
            <a:avLst/>
          </a:prstGeom>
        </p:spPr>
      </p:pic>
      <p:sp>
        <p:nvSpPr>
          <p:cNvPr id="14" name="TextBox 13">
            <a:extLst>
              <a:ext uri="{FF2B5EF4-FFF2-40B4-BE49-F238E27FC236}">
                <a16:creationId xmlns:a16="http://schemas.microsoft.com/office/drawing/2014/main" id="{1840344E-0FD1-1C05-5D96-CA256A40C411}"/>
              </a:ext>
            </a:extLst>
          </p:cNvPr>
          <p:cNvSpPr txBox="1"/>
          <p:nvPr/>
        </p:nvSpPr>
        <p:spPr>
          <a:xfrm>
            <a:off x="6447693" y="1960657"/>
            <a:ext cx="6097656" cy="369332"/>
          </a:xfrm>
          <a:prstGeom prst="rect">
            <a:avLst/>
          </a:prstGeom>
          <a:noFill/>
        </p:spPr>
        <p:txBody>
          <a:bodyPr wrap="square">
            <a:spAutoFit/>
          </a:bodyPr>
          <a:lstStyle/>
          <a:p>
            <a:r>
              <a:rPr lang="en-IN" dirty="0">
                <a:solidFill>
                  <a:schemeClr val="accent1"/>
                </a:solidFill>
                <a:latin typeface="Poppins Light" panose="00000400000000000000" pitchFamily="2" charset="0"/>
                <a:cs typeface="Poppins Light" panose="00000400000000000000" pitchFamily="2" charset="0"/>
                <a:hlinkClick r:id="rId3"/>
              </a:rPr>
              <a:t>https://cprm-prototype.vercel.app/technician/</a:t>
            </a:r>
            <a:endParaRPr lang="en-IN"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273871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AAF2366A-4648-9423-9FC6-658BAA3F17FA}"/>
              </a:ext>
            </a:extLst>
          </p:cNvPr>
          <p:cNvSpPr/>
          <p:nvPr/>
        </p:nvSpPr>
        <p:spPr>
          <a:xfrm>
            <a:off x="137652" y="681987"/>
            <a:ext cx="11450717"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anose="00000400000000000000" pitchFamily="2" charset="0"/>
                <a:ea typeface="Poppins Light" pitchFamily="34" charset="-122"/>
                <a:cs typeface="Poppins Light" panose="00000400000000000000" pitchFamily="2" charset="0"/>
              </a:rPr>
              <a:t>The Challenge: 73 Disconnected Displays</a:t>
            </a:r>
            <a:endParaRPr lang="en-US" sz="4450" dirty="0">
              <a:latin typeface="Poppins Light" panose="00000400000000000000" pitchFamily="2" charset="0"/>
              <a:cs typeface="Poppins Light" panose="00000400000000000000" pitchFamily="2" charset="0"/>
            </a:endParaRPr>
          </a:p>
        </p:txBody>
      </p:sp>
      <p:sp>
        <p:nvSpPr>
          <p:cNvPr id="5" name="Shape 1">
            <a:extLst>
              <a:ext uri="{FF2B5EF4-FFF2-40B4-BE49-F238E27FC236}">
                <a16:creationId xmlns:a16="http://schemas.microsoft.com/office/drawing/2014/main" id="{0E2E7D80-BA12-D515-7A50-A08B46F9EFA0}"/>
              </a:ext>
            </a:extLst>
          </p:cNvPr>
          <p:cNvSpPr/>
          <p:nvPr/>
        </p:nvSpPr>
        <p:spPr>
          <a:xfrm>
            <a:off x="137652" y="2233198"/>
            <a:ext cx="3961924" cy="1916015"/>
          </a:xfrm>
          <a:prstGeom prst="roundRect">
            <a:avLst>
              <a:gd name="adj" fmla="val 4671"/>
            </a:avLst>
          </a:prstGeom>
          <a:solidFill>
            <a:srgbClr val="3D3D42"/>
          </a:solidFill>
          <a:ln w="7620">
            <a:solidFill>
              <a:srgbClr val="56565B"/>
            </a:solidFill>
            <a:prstDash val="solid"/>
          </a:ln>
        </p:spPr>
      </p:sp>
      <p:sp>
        <p:nvSpPr>
          <p:cNvPr id="6" name="Text 2">
            <a:extLst>
              <a:ext uri="{FF2B5EF4-FFF2-40B4-BE49-F238E27FC236}">
                <a16:creationId xmlns:a16="http://schemas.microsoft.com/office/drawing/2014/main" id="{7CFDCB3C-B64C-C75F-7657-9348665F96B4}"/>
              </a:ext>
            </a:extLst>
          </p:cNvPr>
          <p:cNvSpPr/>
          <p:nvPr/>
        </p:nvSpPr>
        <p:spPr>
          <a:xfrm>
            <a:off x="234434" y="2402977"/>
            <a:ext cx="3727490"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Fragmented Display Management</a:t>
            </a:r>
            <a:endParaRPr lang="en-US" sz="2200" dirty="0">
              <a:latin typeface="Poppins Light" panose="00000400000000000000" pitchFamily="2" charset="0"/>
              <a:cs typeface="Poppins Light" panose="00000400000000000000" pitchFamily="2" charset="0"/>
            </a:endParaRPr>
          </a:p>
        </p:txBody>
      </p:sp>
      <p:sp>
        <p:nvSpPr>
          <p:cNvPr id="7" name="Text 3">
            <a:extLst>
              <a:ext uri="{FF2B5EF4-FFF2-40B4-BE49-F238E27FC236}">
                <a16:creationId xmlns:a16="http://schemas.microsoft.com/office/drawing/2014/main" id="{ECB579E2-77A1-280A-3406-83E5F3E47881}"/>
              </a:ext>
            </a:extLst>
          </p:cNvPr>
          <p:cNvSpPr/>
          <p:nvPr/>
        </p:nvSpPr>
        <p:spPr>
          <a:xfrm>
            <a:off x="234434" y="3247725"/>
            <a:ext cx="3727490" cy="725805"/>
          </a:xfrm>
          <a:prstGeom prst="rect">
            <a:avLst/>
          </a:prstGeom>
          <a:noFill/>
          <a:ln/>
        </p:spPr>
        <p:txBody>
          <a:bodyPr wrap="square" lIns="0" tIns="0" rIns="0" bIns="0" rtlCol="0" anchor="t"/>
          <a:lstStyle/>
          <a:p>
            <a:pPr marL="0" indent="0" algn="l">
              <a:lnSpc>
                <a:spcPts val="2850"/>
              </a:lnSpc>
              <a:buNone/>
            </a:pPr>
            <a:r>
              <a:rPr lang="en-US" sz="1400" dirty="0">
                <a:solidFill>
                  <a:srgbClr val="E5E0DF"/>
                </a:solidFill>
                <a:latin typeface="Poppins Light" panose="00000400000000000000" pitchFamily="2" charset="0"/>
                <a:ea typeface="Roboto Light" pitchFamily="34" charset="-122"/>
                <a:cs typeface="Poppins Light" panose="00000400000000000000" pitchFamily="2" charset="0"/>
              </a:rPr>
              <a:t>73 screens operate independently, causing inefficiency.</a:t>
            </a:r>
            <a:endParaRPr lang="en-US" sz="1400" dirty="0">
              <a:latin typeface="Poppins Light" panose="00000400000000000000" pitchFamily="2" charset="0"/>
              <a:cs typeface="Poppins Light" panose="00000400000000000000" pitchFamily="2" charset="0"/>
            </a:endParaRPr>
          </a:p>
        </p:txBody>
      </p:sp>
      <p:sp>
        <p:nvSpPr>
          <p:cNvPr id="8" name="Shape 4">
            <a:extLst>
              <a:ext uri="{FF2B5EF4-FFF2-40B4-BE49-F238E27FC236}">
                <a16:creationId xmlns:a16="http://schemas.microsoft.com/office/drawing/2014/main" id="{6A598175-5ECA-3F5E-A108-1F21418C42C0}"/>
              </a:ext>
            </a:extLst>
          </p:cNvPr>
          <p:cNvSpPr/>
          <p:nvPr/>
        </p:nvSpPr>
        <p:spPr>
          <a:xfrm>
            <a:off x="4309765" y="2233198"/>
            <a:ext cx="4075331" cy="1916015"/>
          </a:xfrm>
          <a:prstGeom prst="roundRect">
            <a:avLst>
              <a:gd name="adj" fmla="val 4671"/>
            </a:avLst>
          </a:prstGeom>
          <a:solidFill>
            <a:srgbClr val="3D3D42"/>
          </a:solidFill>
          <a:ln w="7620">
            <a:solidFill>
              <a:srgbClr val="56565B"/>
            </a:solidFill>
            <a:prstDash val="solid"/>
          </a:ln>
        </p:spPr>
      </p:sp>
      <p:sp>
        <p:nvSpPr>
          <p:cNvPr id="9" name="Text 5">
            <a:extLst>
              <a:ext uri="{FF2B5EF4-FFF2-40B4-BE49-F238E27FC236}">
                <a16:creationId xmlns:a16="http://schemas.microsoft.com/office/drawing/2014/main" id="{A2992798-7C7A-D9A5-99AD-6D16B0CD2DD9}"/>
              </a:ext>
            </a:extLst>
          </p:cNvPr>
          <p:cNvSpPr/>
          <p:nvPr/>
        </p:nvSpPr>
        <p:spPr>
          <a:xfrm>
            <a:off x="4544199" y="2406883"/>
            <a:ext cx="3727490"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No Real-Time Synchronization</a:t>
            </a:r>
            <a:endParaRPr lang="en-US" sz="2200" dirty="0">
              <a:latin typeface="Poppins Light" panose="00000400000000000000" pitchFamily="2" charset="0"/>
              <a:cs typeface="Poppins Light" panose="00000400000000000000" pitchFamily="2" charset="0"/>
            </a:endParaRPr>
          </a:p>
        </p:txBody>
      </p:sp>
      <p:sp>
        <p:nvSpPr>
          <p:cNvPr id="10" name="Text 6">
            <a:extLst>
              <a:ext uri="{FF2B5EF4-FFF2-40B4-BE49-F238E27FC236}">
                <a16:creationId xmlns:a16="http://schemas.microsoft.com/office/drawing/2014/main" id="{93529B28-8EC1-8AEB-4356-05EDE4CBD6D3}"/>
              </a:ext>
            </a:extLst>
          </p:cNvPr>
          <p:cNvSpPr/>
          <p:nvPr/>
        </p:nvSpPr>
        <p:spPr>
          <a:xfrm>
            <a:off x="4544199" y="3172534"/>
            <a:ext cx="3727490" cy="725805"/>
          </a:xfrm>
          <a:prstGeom prst="rect">
            <a:avLst/>
          </a:prstGeom>
          <a:noFill/>
          <a:ln/>
        </p:spPr>
        <p:txBody>
          <a:bodyPr wrap="square" lIns="0" tIns="0" rIns="0" bIns="0" rtlCol="0" anchor="t"/>
          <a:lstStyle/>
          <a:p>
            <a:pPr marL="0" indent="0" algn="l">
              <a:lnSpc>
                <a:spcPts val="2850"/>
              </a:lnSpc>
              <a:buNone/>
            </a:pPr>
            <a:r>
              <a:rPr lang="en-US" sz="1400" dirty="0">
                <a:solidFill>
                  <a:srgbClr val="E5E0DF"/>
                </a:solidFill>
                <a:latin typeface="Poppins Light" panose="00000400000000000000" pitchFamily="2" charset="0"/>
                <a:ea typeface="Roboto Light" pitchFamily="34" charset="-122"/>
                <a:cs typeface="Poppins Light" panose="00000400000000000000" pitchFamily="2" charset="0"/>
              </a:rPr>
              <a:t>Departments lack live data sharing, delaying actions.</a:t>
            </a:r>
            <a:endParaRPr lang="en-US" sz="1400" dirty="0">
              <a:latin typeface="Poppins Light" panose="00000400000000000000" pitchFamily="2" charset="0"/>
              <a:cs typeface="Poppins Light" panose="00000400000000000000" pitchFamily="2" charset="0"/>
            </a:endParaRPr>
          </a:p>
        </p:txBody>
      </p:sp>
      <p:sp>
        <p:nvSpPr>
          <p:cNvPr id="11" name="Shape 7">
            <a:extLst>
              <a:ext uri="{FF2B5EF4-FFF2-40B4-BE49-F238E27FC236}">
                <a16:creationId xmlns:a16="http://schemas.microsoft.com/office/drawing/2014/main" id="{7DA2076D-0375-3A1C-CB1D-708A027A77D8}"/>
              </a:ext>
            </a:extLst>
          </p:cNvPr>
          <p:cNvSpPr/>
          <p:nvPr/>
        </p:nvSpPr>
        <p:spPr>
          <a:xfrm>
            <a:off x="8542317" y="2233198"/>
            <a:ext cx="3512031" cy="1916015"/>
          </a:xfrm>
          <a:prstGeom prst="roundRect">
            <a:avLst>
              <a:gd name="adj" fmla="val 4671"/>
            </a:avLst>
          </a:prstGeom>
          <a:solidFill>
            <a:srgbClr val="3D3D42"/>
          </a:solidFill>
          <a:ln w="7620">
            <a:solidFill>
              <a:srgbClr val="56565B"/>
            </a:solidFill>
            <a:prstDash val="solid"/>
          </a:ln>
        </p:spPr>
      </p:sp>
      <p:sp>
        <p:nvSpPr>
          <p:cNvPr id="12" name="Text 8">
            <a:extLst>
              <a:ext uri="{FF2B5EF4-FFF2-40B4-BE49-F238E27FC236}">
                <a16:creationId xmlns:a16="http://schemas.microsoft.com/office/drawing/2014/main" id="{B151EF7A-0CC0-9D8A-5805-CCC5BB089D32}"/>
              </a:ext>
            </a:extLst>
          </p:cNvPr>
          <p:cNvSpPr/>
          <p:nvPr/>
        </p:nvSpPr>
        <p:spPr>
          <a:xfrm>
            <a:off x="8738613" y="2428610"/>
            <a:ext cx="3119437"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Emergency Alert Gaps</a:t>
            </a:r>
            <a:endParaRPr lang="en-US" sz="2200" dirty="0">
              <a:latin typeface="Poppins Light" panose="00000400000000000000" pitchFamily="2" charset="0"/>
              <a:cs typeface="Poppins Light" panose="00000400000000000000" pitchFamily="2" charset="0"/>
            </a:endParaRPr>
          </a:p>
        </p:txBody>
      </p:sp>
      <p:sp>
        <p:nvSpPr>
          <p:cNvPr id="13" name="Text 9">
            <a:extLst>
              <a:ext uri="{FF2B5EF4-FFF2-40B4-BE49-F238E27FC236}">
                <a16:creationId xmlns:a16="http://schemas.microsoft.com/office/drawing/2014/main" id="{8D3E5564-A915-419A-1185-B875F90E8712}"/>
              </a:ext>
            </a:extLst>
          </p:cNvPr>
          <p:cNvSpPr/>
          <p:nvPr/>
        </p:nvSpPr>
        <p:spPr>
          <a:xfrm>
            <a:off x="8619530" y="3103174"/>
            <a:ext cx="3727490" cy="725805"/>
          </a:xfrm>
          <a:prstGeom prst="rect">
            <a:avLst/>
          </a:prstGeom>
          <a:noFill/>
          <a:ln/>
        </p:spPr>
        <p:txBody>
          <a:bodyPr wrap="square" lIns="0" tIns="0" rIns="0" bIns="0" rtlCol="0" anchor="t"/>
          <a:lstStyle/>
          <a:p>
            <a:pPr marL="0" indent="0" algn="l">
              <a:lnSpc>
                <a:spcPts val="2850"/>
              </a:lnSpc>
              <a:buNone/>
            </a:pPr>
            <a:r>
              <a:rPr lang="en-US" sz="1400" dirty="0">
                <a:solidFill>
                  <a:srgbClr val="E5E0DF"/>
                </a:solidFill>
                <a:latin typeface="Poppins Light" panose="00000400000000000000" pitchFamily="2" charset="0"/>
                <a:ea typeface="Roboto Light" pitchFamily="34" charset="-122"/>
                <a:cs typeface="Poppins Light" panose="00000400000000000000" pitchFamily="2" charset="0"/>
              </a:rPr>
              <a:t>Delayed responses due to alert system failures.</a:t>
            </a:r>
            <a:endParaRPr lang="en-US" sz="1400" dirty="0">
              <a:latin typeface="Poppins Light" panose="00000400000000000000" pitchFamily="2" charset="0"/>
              <a:cs typeface="Poppins Light" panose="00000400000000000000" pitchFamily="2" charset="0"/>
            </a:endParaRPr>
          </a:p>
        </p:txBody>
      </p:sp>
      <p:sp>
        <p:nvSpPr>
          <p:cNvPr id="14" name="Shape 10">
            <a:extLst>
              <a:ext uri="{FF2B5EF4-FFF2-40B4-BE49-F238E27FC236}">
                <a16:creationId xmlns:a16="http://schemas.microsoft.com/office/drawing/2014/main" id="{C72FEE6A-80B4-0BF5-8BC5-F860D174F102}"/>
              </a:ext>
            </a:extLst>
          </p:cNvPr>
          <p:cNvSpPr/>
          <p:nvPr/>
        </p:nvSpPr>
        <p:spPr>
          <a:xfrm>
            <a:off x="137652" y="4499434"/>
            <a:ext cx="5880838" cy="1322189"/>
          </a:xfrm>
          <a:prstGeom prst="roundRect">
            <a:avLst>
              <a:gd name="adj" fmla="val 7205"/>
            </a:avLst>
          </a:prstGeom>
          <a:solidFill>
            <a:srgbClr val="3D3D42"/>
          </a:solidFill>
          <a:ln w="7620">
            <a:solidFill>
              <a:srgbClr val="56565B"/>
            </a:solidFill>
            <a:prstDash val="solid"/>
          </a:ln>
        </p:spPr>
      </p:sp>
      <p:sp>
        <p:nvSpPr>
          <p:cNvPr id="15" name="Text 11">
            <a:extLst>
              <a:ext uri="{FF2B5EF4-FFF2-40B4-BE49-F238E27FC236}">
                <a16:creationId xmlns:a16="http://schemas.microsoft.com/office/drawing/2014/main" id="{694EAF68-AC43-033A-0594-2965C346C090}"/>
              </a:ext>
            </a:extLst>
          </p:cNvPr>
          <p:cNvSpPr/>
          <p:nvPr/>
        </p:nvSpPr>
        <p:spPr>
          <a:xfrm>
            <a:off x="234434" y="47338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Department Silos</a:t>
            </a:r>
            <a:endParaRPr lang="en-US" sz="2200" dirty="0">
              <a:latin typeface="Poppins Light" panose="00000400000000000000" pitchFamily="2" charset="0"/>
              <a:cs typeface="Poppins Light" panose="00000400000000000000" pitchFamily="2" charset="0"/>
            </a:endParaRPr>
          </a:p>
        </p:txBody>
      </p:sp>
      <p:sp>
        <p:nvSpPr>
          <p:cNvPr id="16" name="Text 12">
            <a:extLst>
              <a:ext uri="{FF2B5EF4-FFF2-40B4-BE49-F238E27FC236}">
                <a16:creationId xmlns:a16="http://schemas.microsoft.com/office/drawing/2014/main" id="{56DC8B99-0883-7840-9A56-5E2D1A280CEE}"/>
              </a:ext>
            </a:extLst>
          </p:cNvPr>
          <p:cNvSpPr/>
          <p:nvPr/>
        </p:nvSpPr>
        <p:spPr>
          <a:xfrm>
            <a:off x="234434" y="5224286"/>
            <a:ext cx="5939076" cy="362903"/>
          </a:xfrm>
          <a:prstGeom prst="rect">
            <a:avLst/>
          </a:prstGeom>
          <a:noFill/>
          <a:ln/>
        </p:spPr>
        <p:txBody>
          <a:bodyPr wrap="none" lIns="0" tIns="0" rIns="0" bIns="0" rtlCol="0" anchor="t"/>
          <a:lstStyle/>
          <a:p>
            <a:pPr marL="0" indent="0" algn="l">
              <a:lnSpc>
                <a:spcPts val="2850"/>
              </a:lnSpc>
              <a:buNone/>
            </a:pPr>
            <a:r>
              <a:rPr lang="en-US" sz="1400" dirty="0">
                <a:solidFill>
                  <a:srgbClr val="E5E0DF"/>
                </a:solidFill>
                <a:latin typeface="Poppins Light" panose="00000400000000000000" pitchFamily="2" charset="0"/>
                <a:ea typeface="Roboto Light" pitchFamily="34" charset="-122"/>
                <a:cs typeface="Poppins Light" panose="00000400000000000000" pitchFamily="2" charset="0"/>
              </a:rPr>
              <a:t>Limited workflows hinder inter-department coordination.</a:t>
            </a:r>
            <a:endParaRPr lang="en-US" sz="1400" dirty="0">
              <a:latin typeface="Poppins Light" panose="00000400000000000000" pitchFamily="2" charset="0"/>
              <a:cs typeface="Poppins Light" panose="00000400000000000000" pitchFamily="2" charset="0"/>
            </a:endParaRPr>
          </a:p>
        </p:txBody>
      </p:sp>
      <p:sp>
        <p:nvSpPr>
          <p:cNvPr id="17" name="Shape 13">
            <a:extLst>
              <a:ext uri="{FF2B5EF4-FFF2-40B4-BE49-F238E27FC236}">
                <a16:creationId xmlns:a16="http://schemas.microsoft.com/office/drawing/2014/main" id="{24DC9334-9976-2779-C447-4E1DAB4CAA4E}"/>
              </a:ext>
            </a:extLst>
          </p:cNvPr>
          <p:cNvSpPr/>
          <p:nvPr/>
        </p:nvSpPr>
        <p:spPr>
          <a:xfrm>
            <a:off x="6173510" y="4499434"/>
            <a:ext cx="5880838" cy="1322189"/>
          </a:xfrm>
          <a:prstGeom prst="roundRect">
            <a:avLst>
              <a:gd name="adj" fmla="val 7205"/>
            </a:avLst>
          </a:prstGeom>
          <a:solidFill>
            <a:srgbClr val="3D3D42"/>
          </a:solidFill>
          <a:ln w="7620">
            <a:solidFill>
              <a:srgbClr val="56565B"/>
            </a:solidFill>
            <a:prstDash val="solid"/>
          </a:ln>
        </p:spPr>
      </p:sp>
      <p:sp>
        <p:nvSpPr>
          <p:cNvPr id="18" name="Text 14">
            <a:extLst>
              <a:ext uri="{FF2B5EF4-FFF2-40B4-BE49-F238E27FC236}">
                <a16:creationId xmlns:a16="http://schemas.microsoft.com/office/drawing/2014/main" id="{CE7B5832-B4AF-2DBB-AC7B-EBB631991257}"/>
              </a:ext>
            </a:extLst>
          </p:cNvPr>
          <p:cNvSpPr/>
          <p:nvPr/>
        </p:nvSpPr>
        <p:spPr>
          <a:xfrm>
            <a:off x="6430368" y="4748252"/>
            <a:ext cx="3486626"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Patient Privacy Concerns</a:t>
            </a:r>
            <a:endParaRPr lang="en-US" sz="2200" dirty="0">
              <a:latin typeface="Poppins Light" panose="00000400000000000000" pitchFamily="2" charset="0"/>
              <a:cs typeface="Poppins Light" panose="00000400000000000000" pitchFamily="2" charset="0"/>
            </a:endParaRPr>
          </a:p>
        </p:txBody>
      </p:sp>
      <p:sp>
        <p:nvSpPr>
          <p:cNvPr id="19" name="Text 15">
            <a:extLst>
              <a:ext uri="{FF2B5EF4-FFF2-40B4-BE49-F238E27FC236}">
                <a16:creationId xmlns:a16="http://schemas.microsoft.com/office/drawing/2014/main" id="{66FD67F7-7A75-D5C2-91BD-EF0C9002C1B3}"/>
              </a:ext>
            </a:extLst>
          </p:cNvPr>
          <p:cNvSpPr/>
          <p:nvPr/>
        </p:nvSpPr>
        <p:spPr>
          <a:xfrm>
            <a:off x="6407944" y="5227643"/>
            <a:ext cx="5088374" cy="517753"/>
          </a:xfrm>
          <a:prstGeom prst="rect">
            <a:avLst/>
          </a:prstGeom>
          <a:noFill/>
          <a:ln/>
        </p:spPr>
        <p:txBody>
          <a:bodyPr wrap="none" lIns="0" tIns="0" rIns="0" bIns="0" rtlCol="0" anchor="t"/>
          <a:lstStyle/>
          <a:p>
            <a:pPr marL="0" indent="0" algn="l">
              <a:lnSpc>
                <a:spcPts val="2850"/>
              </a:lnSpc>
              <a:buNone/>
            </a:pPr>
            <a:r>
              <a:rPr lang="en-US" sz="1400" dirty="0">
                <a:solidFill>
                  <a:srgbClr val="E5E0DF"/>
                </a:solidFill>
                <a:latin typeface="Poppins Light" panose="00000400000000000000" pitchFamily="2" charset="0"/>
                <a:ea typeface="Roboto Light" pitchFamily="34" charset="-122"/>
                <a:cs typeface="Poppins Light" panose="00000400000000000000" pitchFamily="2" charset="0"/>
              </a:rPr>
              <a:t>Full names displayed, risking data protection compliance.</a:t>
            </a:r>
            <a:endParaRPr lang="en-US" sz="14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14385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7B1CF936-3AC3-739B-1C5E-D4036F453EE2}"/>
              </a:ext>
            </a:extLst>
          </p:cNvPr>
          <p:cNvSpPr/>
          <p:nvPr/>
        </p:nvSpPr>
        <p:spPr>
          <a:xfrm>
            <a:off x="479345" y="439818"/>
            <a:ext cx="7556421" cy="2126337"/>
          </a:xfrm>
          <a:prstGeom prst="rect">
            <a:avLst/>
          </a:prstGeom>
          <a:noFill/>
          <a:ln/>
        </p:spPr>
        <p:txBody>
          <a:bodyPr wrap="square" lIns="0" tIns="0" rIns="0" bIns="0" rtlCol="0" anchor="t"/>
          <a:lstStyle/>
          <a:p>
            <a:pPr marL="0" indent="0" algn="l">
              <a:lnSpc>
                <a:spcPts val="5550"/>
              </a:lnSpc>
              <a:buNone/>
            </a:pPr>
            <a:r>
              <a:rPr lang="en-US" sz="3600" b="1" dirty="0">
                <a:solidFill>
                  <a:schemeClr val="bg1"/>
                </a:solidFill>
                <a:latin typeface="Poppins Light" panose="00000400000000000000" pitchFamily="2" charset="0"/>
                <a:ea typeface="Lato Bold" pitchFamily="34" charset="-122"/>
                <a:cs typeface="Poppins Light" panose="00000400000000000000" pitchFamily="2" charset="0"/>
              </a:rPr>
              <a:t>Display Maintenance: Centralized Screen Management</a:t>
            </a:r>
            <a:endParaRPr lang="en-US" sz="3600" dirty="0">
              <a:solidFill>
                <a:schemeClr val="bg1"/>
              </a:solidFill>
              <a:latin typeface="Poppins Light" panose="00000400000000000000" pitchFamily="2" charset="0"/>
              <a:cs typeface="Poppins Light" panose="00000400000000000000" pitchFamily="2" charset="0"/>
            </a:endParaRPr>
          </a:p>
        </p:txBody>
      </p:sp>
      <p:pic>
        <p:nvPicPr>
          <p:cNvPr id="4" name="Image 1" descr="preencoded.png">
            <a:extLst>
              <a:ext uri="{FF2B5EF4-FFF2-40B4-BE49-F238E27FC236}">
                <a16:creationId xmlns:a16="http://schemas.microsoft.com/office/drawing/2014/main" id="{1BFBDC97-6438-2AFB-40DB-A8164F63FB40}"/>
              </a:ext>
            </a:extLst>
          </p:cNvPr>
          <p:cNvPicPr>
            <a:picLocks noChangeAspect="1"/>
          </p:cNvPicPr>
          <p:nvPr/>
        </p:nvPicPr>
        <p:blipFill>
          <a:blip r:embed="rId2"/>
          <a:stretch>
            <a:fillRect/>
          </a:stretch>
        </p:blipFill>
        <p:spPr>
          <a:xfrm>
            <a:off x="510302" y="2107828"/>
            <a:ext cx="566976" cy="566976"/>
          </a:xfrm>
          <a:prstGeom prst="rect">
            <a:avLst/>
          </a:prstGeom>
        </p:spPr>
      </p:pic>
      <p:sp>
        <p:nvSpPr>
          <p:cNvPr id="5" name="Text 1">
            <a:extLst>
              <a:ext uri="{FF2B5EF4-FFF2-40B4-BE49-F238E27FC236}">
                <a16:creationId xmlns:a16="http://schemas.microsoft.com/office/drawing/2014/main" id="{677119A7-131F-0F90-1DD0-220641BD9CBE}"/>
              </a:ext>
            </a:extLst>
          </p:cNvPr>
          <p:cNvSpPr/>
          <p:nvPr/>
        </p:nvSpPr>
        <p:spPr>
          <a:xfrm>
            <a:off x="1360766" y="2107828"/>
            <a:ext cx="1479352" cy="708660"/>
          </a:xfrm>
          <a:prstGeom prst="rect">
            <a:avLst/>
          </a:prstGeom>
          <a:noFill/>
          <a:ln/>
        </p:spPr>
        <p:txBody>
          <a:bodyPr wrap="square" lIns="0" tIns="0" rIns="0" bIns="0" rtlCol="0" anchor="t"/>
          <a:lstStyle/>
          <a:p>
            <a:pPr marL="0" indent="0" algn="l">
              <a:lnSpc>
                <a:spcPts val="2750"/>
              </a:lnSpc>
              <a:buNone/>
            </a:pPr>
            <a:r>
              <a:rPr lang="en-US" sz="2200" b="1" dirty="0">
                <a:solidFill>
                  <a:schemeClr val="bg1"/>
                </a:solidFill>
                <a:latin typeface="Poppins Light" panose="00000400000000000000" pitchFamily="2" charset="0"/>
                <a:ea typeface="Lato Bold" pitchFamily="34" charset="-122"/>
                <a:cs typeface="Poppins Light" panose="00000400000000000000" pitchFamily="2" charset="0"/>
              </a:rPr>
              <a:t>Monitor Displays</a:t>
            </a:r>
            <a:endParaRPr lang="en-US" sz="2200" dirty="0">
              <a:solidFill>
                <a:schemeClr val="bg1"/>
              </a:solidFill>
              <a:latin typeface="Poppins Light" panose="00000400000000000000" pitchFamily="2" charset="0"/>
              <a:cs typeface="Poppins Light" panose="00000400000000000000" pitchFamily="2" charset="0"/>
            </a:endParaRPr>
          </a:p>
        </p:txBody>
      </p:sp>
      <p:sp>
        <p:nvSpPr>
          <p:cNvPr id="6" name="Text 2">
            <a:extLst>
              <a:ext uri="{FF2B5EF4-FFF2-40B4-BE49-F238E27FC236}">
                <a16:creationId xmlns:a16="http://schemas.microsoft.com/office/drawing/2014/main" id="{D2F6CB7C-EC06-A0B9-1E86-6F7AA627D562}"/>
              </a:ext>
            </a:extLst>
          </p:cNvPr>
          <p:cNvSpPr/>
          <p:nvPr/>
        </p:nvSpPr>
        <p:spPr>
          <a:xfrm>
            <a:off x="278297" y="2942464"/>
            <a:ext cx="2561822" cy="725805"/>
          </a:xfrm>
          <a:prstGeom prst="rect">
            <a:avLst/>
          </a:prstGeom>
          <a:noFill/>
          <a:ln/>
        </p:spPr>
        <p:txBody>
          <a:bodyPr wrap="square" lIns="0" tIns="0" rIns="0" bIns="0" rtlCol="0" anchor="t"/>
          <a:lstStyle/>
          <a:p>
            <a:pPr marL="0" indent="0" algn="l">
              <a:lnSpc>
                <a:spcPts val="2850"/>
              </a:lnSpc>
              <a:buNone/>
            </a:pPr>
            <a:r>
              <a:rPr lang="en-US" sz="1750" dirty="0">
                <a:solidFill>
                  <a:schemeClr val="bg1"/>
                </a:solidFill>
                <a:latin typeface="Poppins Light" panose="00000400000000000000" pitchFamily="2" charset="0"/>
                <a:ea typeface="Lato" pitchFamily="34" charset="-122"/>
                <a:cs typeface="Poppins Light" panose="00000400000000000000" pitchFamily="2" charset="0"/>
              </a:rPr>
              <a:t>Control all 73 screens</a:t>
            </a:r>
            <a:endParaRPr lang="en-US" sz="1750" dirty="0">
              <a:solidFill>
                <a:schemeClr val="bg1"/>
              </a:solidFill>
              <a:latin typeface="Poppins Light" panose="00000400000000000000" pitchFamily="2" charset="0"/>
              <a:cs typeface="Poppins Light" panose="00000400000000000000" pitchFamily="2" charset="0"/>
            </a:endParaRPr>
          </a:p>
        </p:txBody>
      </p:sp>
      <p:pic>
        <p:nvPicPr>
          <p:cNvPr id="7" name="Image 2" descr="preencoded.png">
            <a:extLst>
              <a:ext uri="{FF2B5EF4-FFF2-40B4-BE49-F238E27FC236}">
                <a16:creationId xmlns:a16="http://schemas.microsoft.com/office/drawing/2014/main" id="{0DE94DCA-7186-6F63-9C1D-91EB7DD7BA34}"/>
              </a:ext>
            </a:extLst>
          </p:cNvPr>
          <p:cNvPicPr>
            <a:picLocks noChangeAspect="1"/>
          </p:cNvPicPr>
          <p:nvPr/>
        </p:nvPicPr>
        <p:blipFill>
          <a:blip r:embed="rId3"/>
          <a:stretch>
            <a:fillRect/>
          </a:stretch>
        </p:blipFill>
        <p:spPr>
          <a:xfrm>
            <a:off x="2969772" y="2178670"/>
            <a:ext cx="566976" cy="566976"/>
          </a:xfrm>
          <a:prstGeom prst="rect">
            <a:avLst/>
          </a:prstGeom>
        </p:spPr>
      </p:pic>
      <p:sp>
        <p:nvSpPr>
          <p:cNvPr id="8" name="Text 3">
            <a:extLst>
              <a:ext uri="{FF2B5EF4-FFF2-40B4-BE49-F238E27FC236}">
                <a16:creationId xmlns:a16="http://schemas.microsoft.com/office/drawing/2014/main" id="{F4B637F9-E51C-F572-EBDB-1E3681EDBD36}"/>
              </a:ext>
            </a:extLst>
          </p:cNvPr>
          <p:cNvSpPr/>
          <p:nvPr/>
        </p:nvSpPr>
        <p:spPr>
          <a:xfrm>
            <a:off x="3750661" y="2184245"/>
            <a:ext cx="1479352" cy="708660"/>
          </a:xfrm>
          <a:prstGeom prst="rect">
            <a:avLst/>
          </a:prstGeom>
          <a:noFill/>
          <a:ln/>
        </p:spPr>
        <p:txBody>
          <a:bodyPr wrap="square" lIns="0" tIns="0" rIns="0" bIns="0" rtlCol="0" anchor="t"/>
          <a:lstStyle/>
          <a:p>
            <a:pPr marL="0" indent="0" algn="l">
              <a:lnSpc>
                <a:spcPts val="2750"/>
              </a:lnSpc>
              <a:buNone/>
            </a:pPr>
            <a:r>
              <a:rPr lang="en-US" sz="2200" b="1" dirty="0">
                <a:solidFill>
                  <a:schemeClr val="bg1"/>
                </a:solidFill>
                <a:latin typeface="Poppins Light" panose="00000400000000000000" pitchFamily="2" charset="0"/>
                <a:ea typeface="Lato Bold" pitchFamily="34" charset="-122"/>
                <a:cs typeface="Poppins Light" panose="00000400000000000000" pitchFamily="2" charset="0"/>
              </a:rPr>
              <a:t>Schedule Content</a:t>
            </a:r>
            <a:endParaRPr lang="en-US" sz="2200" dirty="0">
              <a:solidFill>
                <a:schemeClr val="bg1"/>
              </a:solidFill>
              <a:latin typeface="Poppins Light" panose="00000400000000000000" pitchFamily="2" charset="0"/>
              <a:cs typeface="Poppins Light" panose="00000400000000000000" pitchFamily="2" charset="0"/>
            </a:endParaRPr>
          </a:p>
        </p:txBody>
      </p:sp>
      <p:sp>
        <p:nvSpPr>
          <p:cNvPr id="9" name="Text 4">
            <a:extLst>
              <a:ext uri="{FF2B5EF4-FFF2-40B4-BE49-F238E27FC236}">
                <a16:creationId xmlns:a16="http://schemas.microsoft.com/office/drawing/2014/main" id="{8A2372C6-5558-E7E2-A2C0-E79839AA9AE5}"/>
              </a:ext>
            </a:extLst>
          </p:cNvPr>
          <p:cNvSpPr/>
          <p:nvPr/>
        </p:nvSpPr>
        <p:spPr>
          <a:xfrm>
            <a:off x="3042832" y="2998067"/>
            <a:ext cx="2443567" cy="725805"/>
          </a:xfrm>
          <a:prstGeom prst="rect">
            <a:avLst/>
          </a:prstGeom>
          <a:noFill/>
          <a:ln/>
        </p:spPr>
        <p:txBody>
          <a:bodyPr wrap="square" lIns="0" tIns="0" rIns="0" bIns="0" rtlCol="0" anchor="t"/>
          <a:lstStyle/>
          <a:p>
            <a:pPr marL="0" indent="0" algn="l">
              <a:lnSpc>
                <a:spcPts val="2850"/>
              </a:lnSpc>
              <a:buNone/>
            </a:pPr>
            <a:r>
              <a:rPr lang="en-US" sz="1750" dirty="0">
                <a:solidFill>
                  <a:schemeClr val="bg1"/>
                </a:solidFill>
                <a:latin typeface="Poppins Light" panose="00000400000000000000" pitchFamily="2" charset="0"/>
                <a:ea typeface="Lato" pitchFamily="34" charset="-122"/>
                <a:cs typeface="Poppins Light" panose="00000400000000000000" pitchFamily="2" charset="0"/>
              </a:rPr>
              <a:t>Targeted information</a:t>
            </a:r>
            <a:endParaRPr lang="en-US" sz="1750" dirty="0">
              <a:solidFill>
                <a:schemeClr val="bg1"/>
              </a:solidFill>
              <a:latin typeface="Poppins Light" panose="00000400000000000000" pitchFamily="2" charset="0"/>
              <a:cs typeface="Poppins Light" panose="00000400000000000000" pitchFamily="2" charset="0"/>
            </a:endParaRPr>
          </a:p>
        </p:txBody>
      </p:sp>
      <p:pic>
        <p:nvPicPr>
          <p:cNvPr id="10" name="Image 3" descr="preencoded.png">
            <a:extLst>
              <a:ext uri="{FF2B5EF4-FFF2-40B4-BE49-F238E27FC236}">
                <a16:creationId xmlns:a16="http://schemas.microsoft.com/office/drawing/2014/main" id="{BDDA0EBE-0B08-57A4-477E-D9282F55D983}"/>
              </a:ext>
            </a:extLst>
          </p:cNvPr>
          <p:cNvPicPr>
            <a:picLocks noChangeAspect="1"/>
          </p:cNvPicPr>
          <p:nvPr/>
        </p:nvPicPr>
        <p:blipFill>
          <a:blip r:embed="rId4"/>
          <a:stretch>
            <a:fillRect/>
          </a:stretch>
        </p:blipFill>
        <p:spPr>
          <a:xfrm>
            <a:off x="404786" y="3935929"/>
            <a:ext cx="566976" cy="566976"/>
          </a:xfrm>
          <a:prstGeom prst="rect">
            <a:avLst/>
          </a:prstGeom>
        </p:spPr>
      </p:pic>
      <p:sp>
        <p:nvSpPr>
          <p:cNvPr id="11" name="Text 5">
            <a:extLst>
              <a:ext uri="{FF2B5EF4-FFF2-40B4-BE49-F238E27FC236}">
                <a16:creationId xmlns:a16="http://schemas.microsoft.com/office/drawing/2014/main" id="{56CB4043-FE03-30CF-890C-858812B7DE97}"/>
              </a:ext>
            </a:extLst>
          </p:cNvPr>
          <p:cNvSpPr/>
          <p:nvPr/>
        </p:nvSpPr>
        <p:spPr>
          <a:xfrm>
            <a:off x="1360766" y="3938893"/>
            <a:ext cx="1479352" cy="708660"/>
          </a:xfrm>
          <a:prstGeom prst="rect">
            <a:avLst/>
          </a:prstGeom>
          <a:noFill/>
          <a:ln/>
        </p:spPr>
        <p:txBody>
          <a:bodyPr wrap="square" lIns="0" tIns="0" rIns="0" bIns="0" rtlCol="0" anchor="t"/>
          <a:lstStyle/>
          <a:p>
            <a:pPr marL="0" indent="0" algn="l">
              <a:lnSpc>
                <a:spcPts val="2750"/>
              </a:lnSpc>
              <a:buNone/>
            </a:pPr>
            <a:r>
              <a:rPr lang="en-US" sz="2200" b="1" dirty="0">
                <a:solidFill>
                  <a:schemeClr val="bg1"/>
                </a:solidFill>
                <a:latin typeface="Poppins Light" panose="00000400000000000000" pitchFamily="2" charset="0"/>
                <a:ea typeface="Lato Bold" pitchFamily="34" charset="-122"/>
                <a:cs typeface="Poppins Light" panose="00000400000000000000" pitchFamily="2" charset="0"/>
              </a:rPr>
              <a:t>Track Health</a:t>
            </a:r>
            <a:endParaRPr lang="en-US" sz="2200" dirty="0">
              <a:solidFill>
                <a:schemeClr val="bg1"/>
              </a:solidFill>
              <a:latin typeface="Poppins Light" panose="00000400000000000000" pitchFamily="2" charset="0"/>
              <a:cs typeface="Poppins Light" panose="00000400000000000000" pitchFamily="2" charset="0"/>
            </a:endParaRPr>
          </a:p>
        </p:txBody>
      </p:sp>
      <p:sp>
        <p:nvSpPr>
          <p:cNvPr id="12" name="Text 6">
            <a:extLst>
              <a:ext uri="{FF2B5EF4-FFF2-40B4-BE49-F238E27FC236}">
                <a16:creationId xmlns:a16="http://schemas.microsoft.com/office/drawing/2014/main" id="{2E1D4B01-C775-5D3C-C8D3-8365AF314C88}"/>
              </a:ext>
            </a:extLst>
          </p:cNvPr>
          <p:cNvSpPr/>
          <p:nvPr/>
        </p:nvSpPr>
        <p:spPr>
          <a:xfrm>
            <a:off x="404785" y="4852011"/>
            <a:ext cx="3345876" cy="1088708"/>
          </a:xfrm>
          <a:prstGeom prst="rect">
            <a:avLst/>
          </a:prstGeom>
          <a:noFill/>
          <a:ln/>
        </p:spPr>
        <p:txBody>
          <a:bodyPr wrap="square" lIns="0" tIns="0" rIns="0" bIns="0" rtlCol="0" anchor="t"/>
          <a:lstStyle/>
          <a:p>
            <a:pPr marL="0" indent="0" algn="l">
              <a:lnSpc>
                <a:spcPts val="2850"/>
              </a:lnSpc>
              <a:buNone/>
            </a:pPr>
            <a:r>
              <a:rPr lang="en-US" sz="1750" dirty="0">
                <a:solidFill>
                  <a:schemeClr val="bg1"/>
                </a:solidFill>
                <a:latin typeface="Poppins Light" panose="00000400000000000000" pitchFamily="2" charset="0"/>
                <a:ea typeface="Lato" pitchFamily="34" charset="-122"/>
                <a:cs typeface="Poppins Light" panose="00000400000000000000" pitchFamily="2" charset="0"/>
              </a:rPr>
              <a:t>Proactive issue detection</a:t>
            </a:r>
            <a:endParaRPr lang="en-US" sz="1750" dirty="0">
              <a:solidFill>
                <a:schemeClr val="bg1"/>
              </a:solidFill>
              <a:latin typeface="Poppins Light" panose="00000400000000000000" pitchFamily="2" charset="0"/>
              <a:cs typeface="Poppins Light" panose="00000400000000000000" pitchFamily="2" charset="0"/>
            </a:endParaRPr>
          </a:p>
        </p:txBody>
      </p:sp>
      <p:pic>
        <p:nvPicPr>
          <p:cNvPr id="13" name="Image 4" descr="preencoded.png">
            <a:extLst>
              <a:ext uri="{FF2B5EF4-FFF2-40B4-BE49-F238E27FC236}">
                <a16:creationId xmlns:a16="http://schemas.microsoft.com/office/drawing/2014/main" id="{135C9371-160F-C774-6D85-565DB9142D65}"/>
              </a:ext>
            </a:extLst>
          </p:cNvPr>
          <p:cNvPicPr>
            <a:picLocks noChangeAspect="1"/>
          </p:cNvPicPr>
          <p:nvPr/>
        </p:nvPicPr>
        <p:blipFill>
          <a:blip r:embed="rId5"/>
          <a:stretch>
            <a:fillRect/>
          </a:stretch>
        </p:blipFill>
        <p:spPr>
          <a:xfrm>
            <a:off x="2945634" y="4065302"/>
            <a:ext cx="566976" cy="566976"/>
          </a:xfrm>
          <a:prstGeom prst="rect">
            <a:avLst/>
          </a:prstGeom>
        </p:spPr>
      </p:pic>
      <p:sp>
        <p:nvSpPr>
          <p:cNvPr id="14" name="Text 7">
            <a:extLst>
              <a:ext uri="{FF2B5EF4-FFF2-40B4-BE49-F238E27FC236}">
                <a16:creationId xmlns:a16="http://schemas.microsoft.com/office/drawing/2014/main" id="{54C3D76A-2057-49C7-BB2A-A5E3A813C8DA}"/>
              </a:ext>
            </a:extLst>
          </p:cNvPr>
          <p:cNvSpPr/>
          <p:nvPr/>
        </p:nvSpPr>
        <p:spPr>
          <a:xfrm>
            <a:off x="3750661" y="3971410"/>
            <a:ext cx="1479352" cy="1062990"/>
          </a:xfrm>
          <a:prstGeom prst="rect">
            <a:avLst/>
          </a:prstGeom>
          <a:noFill/>
          <a:ln/>
        </p:spPr>
        <p:txBody>
          <a:bodyPr wrap="square" lIns="0" tIns="0" rIns="0" bIns="0" rtlCol="0" anchor="t"/>
          <a:lstStyle/>
          <a:p>
            <a:pPr marL="0" indent="0" algn="l">
              <a:lnSpc>
                <a:spcPts val="2750"/>
              </a:lnSpc>
              <a:buNone/>
            </a:pPr>
            <a:r>
              <a:rPr lang="en-US" sz="2200" b="1" dirty="0">
                <a:solidFill>
                  <a:schemeClr val="bg1"/>
                </a:solidFill>
                <a:latin typeface="Poppins Light" panose="00000400000000000000" pitchFamily="2" charset="0"/>
                <a:ea typeface="Lato Bold" pitchFamily="34" charset="-122"/>
                <a:cs typeface="Poppins Light" panose="00000400000000000000" pitchFamily="2" charset="0"/>
              </a:rPr>
              <a:t>Remote Troubleshooting</a:t>
            </a:r>
            <a:endParaRPr lang="en-US" sz="2200" dirty="0">
              <a:solidFill>
                <a:schemeClr val="bg1"/>
              </a:solidFill>
              <a:latin typeface="Poppins Light" panose="00000400000000000000" pitchFamily="2" charset="0"/>
              <a:cs typeface="Poppins Light" panose="00000400000000000000" pitchFamily="2" charset="0"/>
            </a:endParaRPr>
          </a:p>
        </p:txBody>
      </p:sp>
      <p:sp>
        <p:nvSpPr>
          <p:cNvPr id="15" name="Text 8">
            <a:extLst>
              <a:ext uri="{FF2B5EF4-FFF2-40B4-BE49-F238E27FC236}">
                <a16:creationId xmlns:a16="http://schemas.microsoft.com/office/drawing/2014/main" id="{29920ECE-ADB3-985D-F6A7-AF5DEA02ACB1}"/>
              </a:ext>
            </a:extLst>
          </p:cNvPr>
          <p:cNvSpPr/>
          <p:nvPr/>
        </p:nvSpPr>
        <p:spPr>
          <a:xfrm>
            <a:off x="1644253" y="7151013"/>
            <a:ext cx="1479352" cy="362903"/>
          </a:xfrm>
          <a:prstGeom prst="rect">
            <a:avLst/>
          </a:prstGeom>
          <a:noFill/>
          <a:ln/>
        </p:spPr>
        <p:txBody>
          <a:bodyPr wrap="none" lIns="0" tIns="0" rIns="0" bIns="0" rtlCol="0" anchor="t"/>
          <a:lstStyle/>
          <a:p>
            <a:pPr marL="0" indent="0" algn="l">
              <a:lnSpc>
                <a:spcPts val="2850"/>
              </a:lnSpc>
              <a:buNone/>
            </a:pPr>
            <a:r>
              <a:rPr lang="en-US" sz="1750" dirty="0">
                <a:solidFill>
                  <a:schemeClr val="bg1"/>
                </a:solidFill>
                <a:latin typeface="Poppins Light" panose="00000400000000000000" pitchFamily="2" charset="0"/>
                <a:ea typeface="Lato" pitchFamily="34" charset="-122"/>
                <a:cs typeface="Poppins Light" panose="00000400000000000000" pitchFamily="2" charset="0"/>
              </a:rPr>
              <a:t>Quick fixes</a:t>
            </a:r>
            <a:endParaRPr lang="en-US" sz="1750" dirty="0">
              <a:solidFill>
                <a:schemeClr val="bg1"/>
              </a:solidFill>
              <a:latin typeface="Poppins Light" panose="00000400000000000000" pitchFamily="2" charset="0"/>
              <a:cs typeface="Poppins Light" panose="00000400000000000000" pitchFamily="2" charset="0"/>
            </a:endParaRPr>
          </a:p>
        </p:txBody>
      </p:sp>
      <p:pic>
        <p:nvPicPr>
          <p:cNvPr id="16" name="Picture 15">
            <a:extLst>
              <a:ext uri="{FF2B5EF4-FFF2-40B4-BE49-F238E27FC236}">
                <a16:creationId xmlns:a16="http://schemas.microsoft.com/office/drawing/2014/main" id="{E66D759D-9DF0-7CBB-FBFD-9DCAC7338A5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763865" y="2448917"/>
            <a:ext cx="5624048" cy="3163527"/>
          </a:xfrm>
          <a:prstGeom prst="rect">
            <a:avLst/>
          </a:prstGeom>
        </p:spPr>
      </p:pic>
      <p:sp>
        <p:nvSpPr>
          <p:cNvPr id="17" name="TextBox 16">
            <a:extLst>
              <a:ext uri="{FF2B5EF4-FFF2-40B4-BE49-F238E27FC236}">
                <a16:creationId xmlns:a16="http://schemas.microsoft.com/office/drawing/2014/main" id="{0C4100BB-9327-7B4C-CB63-B9B9467193EC}"/>
              </a:ext>
            </a:extLst>
          </p:cNvPr>
          <p:cNvSpPr txBox="1"/>
          <p:nvPr/>
        </p:nvSpPr>
        <p:spPr>
          <a:xfrm>
            <a:off x="5734575" y="1984177"/>
            <a:ext cx="6423468" cy="369332"/>
          </a:xfrm>
          <a:prstGeom prst="rect">
            <a:avLst/>
          </a:prstGeom>
          <a:noFill/>
        </p:spPr>
        <p:txBody>
          <a:bodyPr wrap="square">
            <a:spAutoFit/>
          </a:bodyPr>
          <a:lstStyle/>
          <a:p>
            <a:r>
              <a:rPr lang="en-IN" dirty="0">
                <a:solidFill>
                  <a:schemeClr val="accent1"/>
                </a:solidFill>
                <a:latin typeface="Poppins Light" panose="00000400000000000000" pitchFamily="2" charset="0"/>
                <a:cs typeface="Poppins Light" panose="00000400000000000000" pitchFamily="2" charset="0"/>
                <a:hlinkClick r:id="rId7"/>
              </a:rPr>
              <a:t>https://cprm-prototype.vercel.app/technician/displays</a:t>
            </a:r>
            <a:endParaRPr lang="en-IN"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38932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BF59418-6C78-0FB1-1C12-D325427810C9}"/>
              </a:ext>
            </a:extLst>
          </p:cNvPr>
          <p:cNvSpPr/>
          <p:nvPr/>
        </p:nvSpPr>
        <p:spPr>
          <a:xfrm>
            <a:off x="227261" y="255990"/>
            <a:ext cx="8803838" cy="1417558"/>
          </a:xfrm>
          <a:prstGeom prst="rect">
            <a:avLst/>
          </a:prstGeom>
          <a:noFill/>
          <a:ln/>
        </p:spPr>
        <p:txBody>
          <a:bodyPr wrap="square" lIns="0" tIns="0" rIns="0" bIns="0" rtlCol="0" anchor="t"/>
          <a:lstStyle/>
          <a:p>
            <a:pPr marL="0" indent="0" algn="l">
              <a:lnSpc>
                <a:spcPts val="5550"/>
              </a:lnSpc>
              <a:buNone/>
            </a:pPr>
            <a:r>
              <a:rPr lang="en-US" sz="4450" dirty="0">
                <a:solidFill>
                  <a:srgbClr val="F2F2F3"/>
                </a:solidFill>
                <a:latin typeface="Poppins Light" panose="00000400000000000000" pitchFamily="2" charset="0"/>
                <a:ea typeface="Poppins Light" pitchFamily="34" charset="-122"/>
                <a:cs typeface="Poppins Light" panose="00000400000000000000" pitchFamily="2" charset="0"/>
              </a:rPr>
              <a:t>Blood Bank: Life-Saving Resource Management</a:t>
            </a:r>
            <a:endParaRPr lang="en-US" sz="4450" dirty="0">
              <a:latin typeface="Poppins Light" panose="00000400000000000000" pitchFamily="2" charset="0"/>
              <a:cs typeface="Poppins Light" panose="00000400000000000000" pitchFamily="2" charset="0"/>
            </a:endParaRPr>
          </a:p>
        </p:txBody>
      </p:sp>
      <p:sp>
        <p:nvSpPr>
          <p:cNvPr id="3" name="Text 1">
            <a:extLst>
              <a:ext uri="{FF2B5EF4-FFF2-40B4-BE49-F238E27FC236}">
                <a16:creationId xmlns:a16="http://schemas.microsoft.com/office/drawing/2014/main" id="{23B4C9B7-2966-8404-BAF2-919FD201CEE6}"/>
              </a:ext>
            </a:extLst>
          </p:cNvPr>
          <p:cNvSpPr/>
          <p:nvPr/>
        </p:nvSpPr>
        <p:spPr>
          <a:xfrm>
            <a:off x="286869" y="180833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Inventory Tracking</a:t>
            </a:r>
            <a:endParaRPr lang="en-US" sz="2200" dirty="0">
              <a:latin typeface="Poppins Light" panose="00000400000000000000" pitchFamily="2" charset="0"/>
              <a:cs typeface="Poppins Light" panose="00000400000000000000" pitchFamily="2" charset="0"/>
            </a:endParaRPr>
          </a:p>
        </p:txBody>
      </p:sp>
      <p:sp>
        <p:nvSpPr>
          <p:cNvPr id="4" name="Text 2">
            <a:extLst>
              <a:ext uri="{FF2B5EF4-FFF2-40B4-BE49-F238E27FC236}">
                <a16:creationId xmlns:a16="http://schemas.microsoft.com/office/drawing/2014/main" id="{D5D16336-A1FF-52EA-431F-CDC4A8EFB95A}"/>
              </a:ext>
            </a:extLst>
          </p:cNvPr>
          <p:cNvSpPr/>
          <p:nvPr/>
        </p:nvSpPr>
        <p:spPr>
          <a:xfrm>
            <a:off x="286869" y="2308179"/>
            <a:ext cx="4238863"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Real-time blood inventory by type.</a:t>
            </a:r>
            <a:endParaRPr lang="en-US" sz="1750" dirty="0">
              <a:latin typeface="Poppins Light" panose="00000400000000000000" pitchFamily="2" charset="0"/>
              <a:cs typeface="Poppins Light" panose="00000400000000000000" pitchFamily="2" charset="0"/>
            </a:endParaRPr>
          </a:p>
        </p:txBody>
      </p:sp>
      <p:sp>
        <p:nvSpPr>
          <p:cNvPr id="5" name="Text 3">
            <a:extLst>
              <a:ext uri="{FF2B5EF4-FFF2-40B4-BE49-F238E27FC236}">
                <a16:creationId xmlns:a16="http://schemas.microsoft.com/office/drawing/2014/main" id="{6089FF7B-7929-2CE9-BFBF-71576CD63334}"/>
              </a:ext>
            </a:extLst>
          </p:cNvPr>
          <p:cNvSpPr/>
          <p:nvPr/>
        </p:nvSpPr>
        <p:spPr>
          <a:xfrm>
            <a:off x="286869" y="2799045"/>
            <a:ext cx="3271599"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Donation Management</a:t>
            </a:r>
            <a:endParaRPr lang="en-US" sz="2200" dirty="0">
              <a:latin typeface="Poppins Light" panose="00000400000000000000" pitchFamily="2" charset="0"/>
              <a:cs typeface="Poppins Light" panose="00000400000000000000" pitchFamily="2" charset="0"/>
            </a:endParaRPr>
          </a:p>
        </p:txBody>
      </p:sp>
      <p:sp>
        <p:nvSpPr>
          <p:cNvPr id="6" name="Text 4">
            <a:extLst>
              <a:ext uri="{FF2B5EF4-FFF2-40B4-BE49-F238E27FC236}">
                <a16:creationId xmlns:a16="http://schemas.microsoft.com/office/drawing/2014/main" id="{BD3873B6-169E-A8B3-3288-776BCCCD8FC3}"/>
              </a:ext>
            </a:extLst>
          </p:cNvPr>
          <p:cNvSpPr/>
          <p:nvPr/>
        </p:nvSpPr>
        <p:spPr>
          <a:xfrm>
            <a:off x="286869" y="3289463"/>
            <a:ext cx="423898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Efficiently manages all blood donations.</a:t>
            </a:r>
            <a:endParaRPr lang="en-US" sz="1750" dirty="0">
              <a:latin typeface="Poppins Light" panose="00000400000000000000" pitchFamily="2" charset="0"/>
              <a:cs typeface="Poppins Light" panose="00000400000000000000" pitchFamily="2" charset="0"/>
            </a:endParaRPr>
          </a:p>
        </p:txBody>
      </p:sp>
      <p:sp>
        <p:nvSpPr>
          <p:cNvPr id="7" name="Text 5">
            <a:extLst>
              <a:ext uri="{FF2B5EF4-FFF2-40B4-BE49-F238E27FC236}">
                <a16:creationId xmlns:a16="http://schemas.microsoft.com/office/drawing/2014/main" id="{0B8A1BDF-9AF4-591B-94E6-2DDEC8265561}"/>
              </a:ext>
            </a:extLst>
          </p:cNvPr>
          <p:cNvSpPr/>
          <p:nvPr/>
        </p:nvSpPr>
        <p:spPr>
          <a:xfrm>
            <a:off x="286869" y="5181919"/>
            <a:ext cx="2913340"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Expiration Monitoring</a:t>
            </a:r>
            <a:endParaRPr lang="en-US" sz="2200" dirty="0">
              <a:latin typeface="Poppins Light" panose="00000400000000000000" pitchFamily="2" charset="0"/>
              <a:cs typeface="Poppins Light" panose="00000400000000000000" pitchFamily="2" charset="0"/>
            </a:endParaRPr>
          </a:p>
        </p:txBody>
      </p:sp>
      <p:sp>
        <p:nvSpPr>
          <p:cNvPr id="8" name="Text 6">
            <a:extLst>
              <a:ext uri="{FF2B5EF4-FFF2-40B4-BE49-F238E27FC236}">
                <a16:creationId xmlns:a16="http://schemas.microsoft.com/office/drawing/2014/main" id="{9C2C52C0-96E0-E5A7-1871-053B9994030C}"/>
              </a:ext>
            </a:extLst>
          </p:cNvPr>
          <p:cNvSpPr/>
          <p:nvPr/>
        </p:nvSpPr>
        <p:spPr>
          <a:xfrm>
            <a:off x="286869" y="5686055"/>
            <a:ext cx="423898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Tracks blood product expiration dates.</a:t>
            </a:r>
            <a:endParaRPr lang="en-US" sz="1750" dirty="0">
              <a:latin typeface="Poppins Light" panose="00000400000000000000" pitchFamily="2" charset="0"/>
              <a:cs typeface="Poppins Light" panose="00000400000000000000" pitchFamily="2" charset="0"/>
            </a:endParaRPr>
          </a:p>
        </p:txBody>
      </p:sp>
      <p:sp>
        <p:nvSpPr>
          <p:cNvPr id="9" name="Text 7">
            <a:extLst>
              <a:ext uri="{FF2B5EF4-FFF2-40B4-BE49-F238E27FC236}">
                <a16:creationId xmlns:a16="http://schemas.microsoft.com/office/drawing/2014/main" id="{C61193E8-9EDE-AE0D-05F1-F9681A068CBC}"/>
              </a:ext>
            </a:extLst>
          </p:cNvPr>
          <p:cNvSpPr/>
          <p:nvPr/>
        </p:nvSpPr>
        <p:spPr>
          <a:xfrm>
            <a:off x="286869" y="3839408"/>
            <a:ext cx="3052286"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Emergency Allocation</a:t>
            </a:r>
            <a:endParaRPr lang="en-US" sz="2200" dirty="0">
              <a:latin typeface="Poppins Light" panose="00000400000000000000" pitchFamily="2" charset="0"/>
              <a:cs typeface="Poppins Light" panose="00000400000000000000" pitchFamily="2" charset="0"/>
            </a:endParaRPr>
          </a:p>
        </p:txBody>
      </p:sp>
      <p:sp>
        <p:nvSpPr>
          <p:cNvPr id="10" name="Text 8">
            <a:extLst>
              <a:ext uri="{FF2B5EF4-FFF2-40B4-BE49-F238E27FC236}">
                <a16:creationId xmlns:a16="http://schemas.microsoft.com/office/drawing/2014/main" id="{1EED56F2-2018-98B4-A580-1D220213ECF9}"/>
              </a:ext>
            </a:extLst>
          </p:cNvPr>
          <p:cNvSpPr/>
          <p:nvPr/>
        </p:nvSpPr>
        <p:spPr>
          <a:xfrm>
            <a:off x="286988" y="4306308"/>
            <a:ext cx="4238863"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Rapid allocation during critical emergencies.</a:t>
            </a:r>
            <a:endParaRPr lang="en-US" sz="1750" dirty="0">
              <a:latin typeface="Poppins Light" panose="00000400000000000000" pitchFamily="2" charset="0"/>
              <a:cs typeface="Poppins Light" panose="00000400000000000000" pitchFamily="2" charset="0"/>
            </a:endParaRPr>
          </a:p>
        </p:txBody>
      </p:sp>
      <p:pic>
        <p:nvPicPr>
          <p:cNvPr id="14" name="Picture 13">
            <a:extLst>
              <a:ext uri="{FF2B5EF4-FFF2-40B4-BE49-F238E27FC236}">
                <a16:creationId xmlns:a16="http://schemas.microsoft.com/office/drawing/2014/main" id="{B0E9FD18-C0DF-1453-DC7C-F17BEB0139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58848" y="2372722"/>
            <a:ext cx="5624048" cy="3163527"/>
          </a:xfrm>
          <a:prstGeom prst="rect">
            <a:avLst/>
          </a:prstGeom>
        </p:spPr>
      </p:pic>
      <p:sp>
        <p:nvSpPr>
          <p:cNvPr id="15" name="TextBox 14">
            <a:extLst>
              <a:ext uri="{FF2B5EF4-FFF2-40B4-BE49-F238E27FC236}">
                <a16:creationId xmlns:a16="http://schemas.microsoft.com/office/drawing/2014/main" id="{B8B3B437-EFA0-BD16-F044-32D292C81511}"/>
              </a:ext>
            </a:extLst>
          </p:cNvPr>
          <p:cNvSpPr txBox="1"/>
          <p:nvPr/>
        </p:nvSpPr>
        <p:spPr>
          <a:xfrm>
            <a:off x="5266083" y="1838469"/>
            <a:ext cx="6925917" cy="369332"/>
          </a:xfrm>
          <a:prstGeom prst="rect">
            <a:avLst/>
          </a:prstGeom>
          <a:noFill/>
        </p:spPr>
        <p:txBody>
          <a:bodyPr wrap="square">
            <a:spAutoFit/>
          </a:bodyPr>
          <a:lstStyle/>
          <a:p>
            <a:r>
              <a:rPr lang="en-IN" dirty="0">
                <a:solidFill>
                  <a:schemeClr val="accent1"/>
                </a:solidFill>
                <a:latin typeface="Poppins Light" panose="00000400000000000000" pitchFamily="2" charset="0"/>
                <a:cs typeface="Poppins Light" panose="00000400000000000000" pitchFamily="2" charset="0"/>
                <a:hlinkClick r:id="rId3"/>
              </a:rPr>
              <a:t>https://cprm-prototype.vercel.app/technician/blood-bank</a:t>
            </a:r>
            <a:endParaRPr lang="en-IN"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602867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DA612D9B-F3EC-5DCD-D602-6CD94AE76E2D}"/>
              </a:ext>
            </a:extLst>
          </p:cNvPr>
          <p:cNvSpPr/>
          <p:nvPr/>
        </p:nvSpPr>
        <p:spPr>
          <a:xfrm>
            <a:off x="876165" y="221384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chemeClr val="bg1"/>
                </a:solidFill>
                <a:latin typeface="Poppins Light" panose="00000400000000000000" pitchFamily="2" charset="0"/>
                <a:ea typeface="Lato Bold" pitchFamily="34" charset="-122"/>
                <a:cs typeface="Poppins Light" panose="00000400000000000000" pitchFamily="2" charset="0"/>
              </a:rPr>
              <a:t>Profile Settings: Personalized User Experience</a:t>
            </a:r>
            <a:endParaRPr lang="en-US" sz="4450" dirty="0">
              <a:solidFill>
                <a:schemeClr val="bg1"/>
              </a:solidFill>
              <a:latin typeface="Poppins Light" panose="00000400000000000000" pitchFamily="2" charset="0"/>
              <a:cs typeface="Poppins Light" panose="00000400000000000000" pitchFamily="2" charset="0"/>
            </a:endParaRPr>
          </a:p>
        </p:txBody>
      </p:sp>
      <p:pic>
        <p:nvPicPr>
          <p:cNvPr id="20" name="Picture 19">
            <a:extLst>
              <a:ext uri="{FF2B5EF4-FFF2-40B4-BE49-F238E27FC236}">
                <a16:creationId xmlns:a16="http://schemas.microsoft.com/office/drawing/2014/main" id="{37C01819-45A5-BC65-96BF-81D857EDC1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75075" y="2213844"/>
            <a:ext cx="5624048" cy="3163527"/>
          </a:xfrm>
          <a:prstGeom prst="rect">
            <a:avLst/>
          </a:prstGeom>
        </p:spPr>
      </p:pic>
      <p:sp>
        <p:nvSpPr>
          <p:cNvPr id="21" name="TextBox 20">
            <a:extLst>
              <a:ext uri="{FF2B5EF4-FFF2-40B4-BE49-F238E27FC236}">
                <a16:creationId xmlns:a16="http://schemas.microsoft.com/office/drawing/2014/main" id="{AC133344-4496-5706-8A79-C4AB45C411D8}"/>
              </a:ext>
            </a:extLst>
          </p:cNvPr>
          <p:cNvSpPr txBox="1"/>
          <p:nvPr/>
        </p:nvSpPr>
        <p:spPr>
          <a:xfrm>
            <a:off x="5975075" y="1738207"/>
            <a:ext cx="6097656" cy="369332"/>
          </a:xfrm>
          <a:prstGeom prst="rect">
            <a:avLst/>
          </a:prstGeom>
          <a:noFill/>
        </p:spPr>
        <p:txBody>
          <a:bodyPr wrap="square">
            <a:spAutoFit/>
          </a:bodyPr>
          <a:lstStyle/>
          <a:p>
            <a:r>
              <a:rPr lang="en-IN" dirty="0">
                <a:solidFill>
                  <a:schemeClr val="accent1"/>
                </a:solidFill>
                <a:latin typeface="Poppins Light" panose="00000400000000000000" pitchFamily="2" charset="0"/>
                <a:cs typeface="Poppins Light" panose="00000400000000000000" pitchFamily="2" charset="0"/>
                <a:hlinkClick r:id="rId3"/>
              </a:rPr>
              <a:t>https://cprm-prototype.vercel.app/profile-settings</a:t>
            </a:r>
            <a:endParaRPr lang="en-IN"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267422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EA17D69-877B-B5BE-4FDF-FF0616550670}"/>
              </a:ext>
            </a:extLst>
          </p:cNvPr>
          <p:cNvSpPr/>
          <p:nvPr/>
        </p:nvSpPr>
        <p:spPr>
          <a:xfrm>
            <a:off x="4532914" y="2720221"/>
            <a:ext cx="5670590"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b="1" dirty="0">
                <a:solidFill>
                  <a:srgbClr val="FBF3FA"/>
                </a:solidFill>
                <a:latin typeface="Poppins Light" panose="00000400000000000000" pitchFamily="2" charset="0"/>
                <a:ea typeface="Fira Mono Medium" pitchFamily="34" charset="-122"/>
                <a:cs typeface="Poppins Light" panose="00000400000000000000" pitchFamily="2" charset="0"/>
              </a:rPr>
              <a:t>Thank You</a:t>
            </a:r>
            <a:endParaRPr lang="en-US" sz="4450" b="1" dirty="0">
              <a:latin typeface="Poppins Light" panose="00000400000000000000" pitchFamily="2" charset="0"/>
              <a:cs typeface="Poppins Light" panose="00000400000000000000" pitchFamily="2" charset="0"/>
            </a:endParaRPr>
          </a:p>
        </p:txBody>
      </p:sp>
      <p:sp>
        <p:nvSpPr>
          <p:cNvPr id="3" name="Text 2">
            <a:extLst>
              <a:ext uri="{FF2B5EF4-FFF2-40B4-BE49-F238E27FC236}">
                <a16:creationId xmlns:a16="http://schemas.microsoft.com/office/drawing/2014/main" id="{E42B5DDA-20FF-B0BA-1AB2-2F97E3E6C7D6}"/>
              </a:ext>
            </a:extLst>
          </p:cNvPr>
          <p:cNvSpPr/>
          <p:nvPr/>
        </p:nvSpPr>
        <p:spPr>
          <a:xfrm>
            <a:off x="781879" y="4313287"/>
            <a:ext cx="3230523"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2200" dirty="0">
                <a:solidFill>
                  <a:srgbClr val="E0D6DE"/>
                </a:solidFill>
                <a:latin typeface="Poppins Light" panose="00000400000000000000" pitchFamily="2" charset="0"/>
                <a:ea typeface="Fira Mono Medium" pitchFamily="34" charset="-122"/>
                <a:cs typeface="Poppins Light" panose="00000400000000000000" pitchFamily="2" charset="0"/>
              </a:rPr>
              <a:t>Contact Information</a:t>
            </a:r>
            <a:endParaRPr lang="en-US" sz="2200" dirty="0">
              <a:latin typeface="Poppins Light" panose="00000400000000000000" pitchFamily="2" charset="0"/>
              <a:cs typeface="Poppins Light" panose="00000400000000000000" pitchFamily="2" charset="0"/>
            </a:endParaRPr>
          </a:p>
        </p:txBody>
      </p:sp>
      <p:sp>
        <p:nvSpPr>
          <p:cNvPr id="4" name="Text 3">
            <a:extLst>
              <a:ext uri="{FF2B5EF4-FFF2-40B4-BE49-F238E27FC236}">
                <a16:creationId xmlns:a16="http://schemas.microsoft.com/office/drawing/2014/main" id="{288861E7-28B1-E3D4-4960-37A72B09A7E3}"/>
              </a:ext>
            </a:extLst>
          </p:cNvPr>
          <p:cNvSpPr/>
          <p:nvPr/>
        </p:nvSpPr>
        <p:spPr>
          <a:xfrm>
            <a:off x="781879" y="4896039"/>
            <a:ext cx="3636407"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850"/>
              </a:lnSpc>
              <a:buNone/>
            </a:pPr>
            <a:r>
              <a:rPr lang="en-US" sz="1750" dirty="0">
                <a:solidFill>
                  <a:srgbClr val="E0D6DE"/>
                </a:solidFill>
                <a:latin typeface="Poppins Light" panose="00000400000000000000" pitchFamily="2" charset="0"/>
                <a:ea typeface="Fira Sans" pitchFamily="34" charset="-122"/>
                <a:cs typeface="Poppins Light" panose="00000400000000000000" pitchFamily="2" charset="0"/>
              </a:rPr>
              <a:t>Email: </a:t>
            </a:r>
            <a:r>
              <a:rPr lang="en-US" sz="1750" dirty="0">
                <a:solidFill>
                  <a:schemeClr val="accent1"/>
                </a:solidFill>
                <a:latin typeface="Poppins Light" panose="00000400000000000000" pitchFamily="2" charset="0"/>
                <a:ea typeface="Fira Sans" pitchFamily="34" charset="-122"/>
                <a:cs typeface="Poppins Light" panose="00000400000000000000" pitchFamily="2" charset="0"/>
                <a:hlinkClick r:id="rId2">
                  <a:extLst>
                    <a:ext uri="{A12FA001-AC4F-418D-AE19-62706E023703}">
                      <ahyp:hlinkClr xmlns:ahyp="http://schemas.microsoft.com/office/drawing/2018/hyperlinkcolor" val="tx"/>
                    </a:ext>
                  </a:extLst>
                </a:hlinkClick>
              </a:rPr>
              <a:t>paigauresh@gmail.com</a:t>
            </a:r>
            <a:endParaRPr lang="en-US" sz="1750" dirty="0">
              <a:solidFill>
                <a:schemeClr val="accent1"/>
              </a:solidFill>
              <a:latin typeface="Poppins Light" panose="00000400000000000000" pitchFamily="2" charset="0"/>
              <a:cs typeface="Poppins Light" panose="00000400000000000000" pitchFamily="2" charset="0"/>
            </a:endParaRPr>
          </a:p>
        </p:txBody>
      </p:sp>
      <p:sp>
        <p:nvSpPr>
          <p:cNvPr id="5" name="Text 4">
            <a:extLst>
              <a:ext uri="{FF2B5EF4-FFF2-40B4-BE49-F238E27FC236}">
                <a16:creationId xmlns:a16="http://schemas.microsoft.com/office/drawing/2014/main" id="{1777D5CA-05C4-37D4-CC5E-51EEE1A16E0B}"/>
              </a:ext>
            </a:extLst>
          </p:cNvPr>
          <p:cNvSpPr/>
          <p:nvPr/>
        </p:nvSpPr>
        <p:spPr>
          <a:xfrm>
            <a:off x="662609" y="5331137"/>
            <a:ext cx="3636407"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850"/>
              </a:lnSpc>
              <a:buNone/>
            </a:pPr>
            <a:r>
              <a:rPr lang="en-US" sz="1750" dirty="0">
                <a:solidFill>
                  <a:srgbClr val="E0D6DE"/>
                </a:solidFill>
                <a:latin typeface="Poppins Light" panose="00000400000000000000" pitchFamily="2" charset="0"/>
                <a:ea typeface="Fira Sans" pitchFamily="34" charset="-122"/>
                <a:cs typeface="Poppins Light" panose="00000400000000000000" pitchFamily="2" charset="0"/>
              </a:rPr>
              <a:t>Website: </a:t>
            </a:r>
            <a:r>
              <a:rPr lang="en-US" sz="1750" dirty="0" err="1">
                <a:solidFill>
                  <a:schemeClr val="accent1"/>
                </a:solidFill>
                <a:latin typeface="Poppins Light" panose="00000400000000000000" pitchFamily="2" charset="0"/>
                <a:ea typeface="Fira Sans" pitchFamily="34" charset="-122"/>
                <a:cs typeface="Poppins Light" panose="00000400000000000000" pitchFamily="2" charset="0"/>
                <a:hlinkClick r:id="rId3">
                  <a:extLst>
                    <a:ext uri="{A12FA001-AC4F-418D-AE19-62706E023703}">
                      <ahyp:hlinkClr xmlns:ahyp="http://schemas.microsoft.com/office/drawing/2018/hyperlinkcolor" val="tx"/>
                    </a:ext>
                  </a:extLst>
                </a:hlinkClick>
              </a:rPr>
              <a:t>gauresh.vercel.app</a:t>
            </a:r>
            <a:endParaRPr lang="en-US" sz="1750" dirty="0">
              <a:solidFill>
                <a:schemeClr val="accent1"/>
              </a:solidFill>
              <a:latin typeface="Poppins Light" panose="00000400000000000000" pitchFamily="2" charset="0"/>
              <a:cs typeface="Poppins Light" panose="00000400000000000000" pitchFamily="2" charset="0"/>
            </a:endParaRPr>
          </a:p>
        </p:txBody>
      </p:sp>
      <p:sp>
        <p:nvSpPr>
          <p:cNvPr id="6" name="Text 5">
            <a:extLst>
              <a:ext uri="{FF2B5EF4-FFF2-40B4-BE49-F238E27FC236}">
                <a16:creationId xmlns:a16="http://schemas.microsoft.com/office/drawing/2014/main" id="{5EBBEF97-8056-F5A0-5729-857EDC1077C8}"/>
              </a:ext>
            </a:extLst>
          </p:cNvPr>
          <p:cNvSpPr/>
          <p:nvPr/>
        </p:nvSpPr>
        <p:spPr>
          <a:xfrm>
            <a:off x="6094344" y="4310218"/>
            <a:ext cx="3060502"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2200" dirty="0">
                <a:solidFill>
                  <a:srgbClr val="E0D6DE"/>
                </a:solidFill>
                <a:latin typeface="Poppins Light" panose="00000400000000000000" pitchFamily="2" charset="0"/>
                <a:ea typeface="Fira Mono Medium" pitchFamily="34" charset="-122"/>
                <a:cs typeface="Poppins Light" panose="00000400000000000000" pitchFamily="2" charset="0"/>
              </a:rPr>
              <a:t>Project Repository</a:t>
            </a:r>
            <a:endParaRPr lang="en-US" sz="2200" dirty="0">
              <a:latin typeface="Poppins Light" panose="00000400000000000000" pitchFamily="2" charset="0"/>
              <a:cs typeface="Poppins Light" panose="00000400000000000000" pitchFamily="2" charset="0"/>
            </a:endParaRPr>
          </a:p>
        </p:txBody>
      </p:sp>
      <p:sp>
        <p:nvSpPr>
          <p:cNvPr id="8" name="TextBox 7">
            <a:extLst>
              <a:ext uri="{FF2B5EF4-FFF2-40B4-BE49-F238E27FC236}">
                <a16:creationId xmlns:a16="http://schemas.microsoft.com/office/drawing/2014/main" id="{655D6237-35B0-AEBB-DACD-88E8CCD099B0}"/>
              </a:ext>
            </a:extLst>
          </p:cNvPr>
          <p:cNvSpPr txBox="1"/>
          <p:nvPr/>
        </p:nvSpPr>
        <p:spPr>
          <a:xfrm>
            <a:off x="6094344" y="4800637"/>
            <a:ext cx="6097656" cy="369332"/>
          </a:xfrm>
          <a:prstGeom prst="rect">
            <a:avLst/>
          </a:prstGeom>
          <a:noFill/>
        </p:spPr>
        <p:txBody>
          <a:bodyPr wrap="square">
            <a:spAutoFit/>
          </a:bodyPr>
          <a:lstStyle/>
          <a:p>
            <a:r>
              <a:rPr lang="en-IN" dirty="0">
                <a:solidFill>
                  <a:schemeClr val="accent1"/>
                </a:solidFill>
                <a:latin typeface="Poppins Light" panose="00000400000000000000" pitchFamily="2" charset="0"/>
                <a:cs typeface="Poppins Light" panose="00000400000000000000" pitchFamily="2" charset="0"/>
                <a:hlinkClick r:id="rId4">
                  <a:extLst>
                    <a:ext uri="{A12FA001-AC4F-418D-AE19-62706E023703}">
                      <ahyp:hlinkClr xmlns:ahyp="http://schemas.microsoft.com/office/drawing/2018/hyperlinkcolor" val="tx"/>
                    </a:ext>
                  </a:extLst>
                </a:hlinkClick>
              </a:rPr>
              <a:t>https://github.com/gaureshpai/cprm-prototype</a:t>
            </a:r>
            <a:endParaRPr lang="en-IN" dirty="0">
              <a:solidFill>
                <a:schemeClr val="accent1"/>
              </a:solidFill>
              <a:latin typeface="Poppins Light" panose="00000400000000000000" pitchFamily="2" charset="0"/>
              <a:cs typeface="Poppins Light" panose="00000400000000000000" pitchFamily="2" charset="0"/>
            </a:endParaRPr>
          </a:p>
        </p:txBody>
      </p:sp>
      <p:sp>
        <p:nvSpPr>
          <p:cNvPr id="10" name="TextBox 9">
            <a:extLst>
              <a:ext uri="{FF2B5EF4-FFF2-40B4-BE49-F238E27FC236}">
                <a16:creationId xmlns:a16="http://schemas.microsoft.com/office/drawing/2014/main" id="{82D97941-B58C-469A-22C3-FFE382DED446}"/>
              </a:ext>
            </a:extLst>
          </p:cNvPr>
          <p:cNvSpPr txBox="1"/>
          <p:nvPr/>
        </p:nvSpPr>
        <p:spPr>
          <a:xfrm>
            <a:off x="6094343" y="5364169"/>
            <a:ext cx="4849751" cy="369332"/>
          </a:xfrm>
          <a:prstGeom prst="rect">
            <a:avLst/>
          </a:prstGeom>
          <a:noFill/>
        </p:spPr>
        <p:txBody>
          <a:bodyPr wrap="square">
            <a:spAutoFit/>
          </a:bodyPr>
          <a:lstStyle/>
          <a:p>
            <a:r>
              <a:rPr lang="en-IN" dirty="0">
                <a:latin typeface="Poppins Light" panose="00000400000000000000" pitchFamily="2" charset="0"/>
                <a:cs typeface="Poppins Light" panose="00000400000000000000" pitchFamily="2" charset="0"/>
                <a:hlinkClick r:id="rId5"/>
              </a:rPr>
              <a:t>https://cprm-prototype.vercel.app/</a:t>
            </a:r>
            <a:endParaRPr lang="en-IN"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353872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BCF39E3-C8C2-C376-2C5C-E621EDD3ECBA}"/>
              </a:ext>
            </a:extLst>
          </p:cNvPr>
          <p:cNvSpPr/>
          <p:nvPr/>
        </p:nvSpPr>
        <p:spPr>
          <a:xfrm>
            <a:off x="125197" y="685263"/>
            <a:ext cx="10734630"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anose="00000400000000000000" pitchFamily="2" charset="0"/>
                <a:ea typeface="Poppins Light" pitchFamily="34" charset="-122"/>
                <a:cs typeface="Poppins Light" panose="00000400000000000000" pitchFamily="2" charset="0"/>
              </a:rPr>
              <a:t>CPRM: Unifying Hospital Information Flow</a:t>
            </a:r>
            <a:endParaRPr lang="en-US" sz="4450" dirty="0">
              <a:latin typeface="Poppins Light" panose="00000400000000000000" pitchFamily="2" charset="0"/>
              <a:cs typeface="Poppins Light" panose="00000400000000000000" pitchFamily="2" charset="0"/>
            </a:endParaRPr>
          </a:p>
        </p:txBody>
      </p:sp>
      <p:sp>
        <p:nvSpPr>
          <p:cNvPr id="3" name="Text 1">
            <a:extLst>
              <a:ext uri="{FF2B5EF4-FFF2-40B4-BE49-F238E27FC236}">
                <a16:creationId xmlns:a16="http://schemas.microsoft.com/office/drawing/2014/main" id="{93ED41EE-A73E-2039-E620-F69C76F0FD06}"/>
              </a:ext>
            </a:extLst>
          </p:cNvPr>
          <p:cNvSpPr/>
          <p:nvPr/>
        </p:nvSpPr>
        <p:spPr>
          <a:xfrm>
            <a:off x="125197" y="1966152"/>
            <a:ext cx="2707733" cy="708660"/>
          </a:xfrm>
          <a:prstGeom prst="rect">
            <a:avLst/>
          </a:prstGeom>
          <a:noFill/>
          <a:ln/>
        </p:spPr>
        <p:txBody>
          <a:bodyPr wrap="square" lIns="0" tIns="0" rIns="0" bIns="0" rtlCol="0" anchor="t"/>
          <a:lstStyle/>
          <a:p>
            <a:pPr marL="0" indent="0" algn="l">
              <a:lnSpc>
                <a:spcPts val="2750"/>
              </a:lnSpc>
              <a:buNone/>
            </a:pPr>
            <a:r>
              <a:rPr lang="en-US" sz="2200" dirty="0">
                <a:solidFill>
                  <a:srgbClr val="F2F2F3"/>
                </a:solidFill>
                <a:latin typeface="Poppins Light" panose="00000400000000000000" pitchFamily="2" charset="0"/>
                <a:ea typeface="Poppins Light" pitchFamily="34" charset="-122"/>
                <a:cs typeface="Poppins Light" panose="00000400000000000000" pitchFamily="2" charset="0"/>
              </a:rPr>
              <a:t>Smart Display Management</a:t>
            </a:r>
            <a:endParaRPr lang="en-US" sz="2200" dirty="0">
              <a:latin typeface="Poppins Light" panose="00000400000000000000" pitchFamily="2" charset="0"/>
              <a:cs typeface="Poppins Light" panose="00000400000000000000" pitchFamily="2" charset="0"/>
            </a:endParaRPr>
          </a:p>
        </p:txBody>
      </p:sp>
      <p:sp>
        <p:nvSpPr>
          <p:cNvPr id="4" name="Text 2">
            <a:extLst>
              <a:ext uri="{FF2B5EF4-FFF2-40B4-BE49-F238E27FC236}">
                <a16:creationId xmlns:a16="http://schemas.microsoft.com/office/drawing/2014/main" id="{178705F0-0A73-2E79-62E4-513A2D64C38C}"/>
              </a:ext>
            </a:extLst>
          </p:cNvPr>
          <p:cNvSpPr/>
          <p:nvPr/>
        </p:nvSpPr>
        <p:spPr>
          <a:xfrm>
            <a:off x="125197" y="2901627"/>
            <a:ext cx="2707733"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Centralized control of all hospital screens.</a:t>
            </a:r>
            <a:endParaRPr lang="en-US" sz="1750" dirty="0">
              <a:latin typeface="Poppins Light" panose="00000400000000000000" pitchFamily="2" charset="0"/>
              <a:cs typeface="Poppins Light" panose="00000400000000000000" pitchFamily="2" charset="0"/>
            </a:endParaRPr>
          </a:p>
        </p:txBody>
      </p:sp>
      <p:sp>
        <p:nvSpPr>
          <p:cNvPr id="5" name="Text 3">
            <a:extLst>
              <a:ext uri="{FF2B5EF4-FFF2-40B4-BE49-F238E27FC236}">
                <a16:creationId xmlns:a16="http://schemas.microsoft.com/office/drawing/2014/main" id="{5B78ACA8-7603-361B-E833-82FABC53BA3D}"/>
              </a:ext>
            </a:extLst>
          </p:cNvPr>
          <p:cNvSpPr/>
          <p:nvPr/>
        </p:nvSpPr>
        <p:spPr>
          <a:xfrm>
            <a:off x="3096445" y="1961017"/>
            <a:ext cx="2707733" cy="708660"/>
          </a:xfrm>
          <a:prstGeom prst="rect">
            <a:avLst/>
          </a:prstGeom>
          <a:noFill/>
          <a:ln/>
        </p:spPr>
        <p:txBody>
          <a:bodyPr wrap="square" lIns="0" tIns="0" rIns="0" bIns="0" rtlCol="0" anchor="t"/>
          <a:lstStyle/>
          <a:p>
            <a:pPr marL="0" indent="0" algn="l">
              <a:lnSpc>
                <a:spcPts val="2750"/>
              </a:lnSpc>
              <a:buNone/>
            </a:pPr>
            <a:r>
              <a:rPr lang="en-US" sz="2200" dirty="0">
                <a:solidFill>
                  <a:srgbClr val="F2F2F3"/>
                </a:solidFill>
                <a:latin typeface="Poppins Light" panose="00000400000000000000" pitchFamily="2" charset="0"/>
                <a:ea typeface="Poppins Light" pitchFamily="34" charset="-122"/>
                <a:cs typeface="Poppins Light" panose="00000400000000000000" pitchFamily="2" charset="0"/>
              </a:rPr>
              <a:t>Real-Time Data Sync</a:t>
            </a:r>
            <a:endParaRPr lang="en-US" sz="2200" dirty="0">
              <a:latin typeface="Poppins Light" panose="00000400000000000000" pitchFamily="2" charset="0"/>
              <a:cs typeface="Poppins Light" panose="00000400000000000000" pitchFamily="2" charset="0"/>
            </a:endParaRPr>
          </a:p>
        </p:txBody>
      </p:sp>
      <p:sp>
        <p:nvSpPr>
          <p:cNvPr id="6" name="Text 4">
            <a:extLst>
              <a:ext uri="{FF2B5EF4-FFF2-40B4-BE49-F238E27FC236}">
                <a16:creationId xmlns:a16="http://schemas.microsoft.com/office/drawing/2014/main" id="{BEEC74FA-C5BB-D052-7632-6B2A6D4F0B1A}"/>
              </a:ext>
            </a:extLst>
          </p:cNvPr>
          <p:cNvSpPr/>
          <p:nvPr/>
        </p:nvSpPr>
        <p:spPr>
          <a:xfrm>
            <a:off x="3096445" y="2896492"/>
            <a:ext cx="2707733"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Ensures accurate, live information sharing.</a:t>
            </a:r>
            <a:endParaRPr lang="en-US" sz="1750" dirty="0">
              <a:latin typeface="Poppins Light" panose="00000400000000000000" pitchFamily="2" charset="0"/>
              <a:cs typeface="Poppins Light" panose="00000400000000000000" pitchFamily="2" charset="0"/>
            </a:endParaRPr>
          </a:p>
        </p:txBody>
      </p:sp>
      <p:sp>
        <p:nvSpPr>
          <p:cNvPr id="7" name="Text 5">
            <a:extLst>
              <a:ext uri="{FF2B5EF4-FFF2-40B4-BE49-F238E27FC236}">
                <a16:creationId xmlns:a16="http://schemas.microsoft.com/office/drawing/2014/main" id="{5FAC3EF8-E7D6-3235-ABFF-2AC3A891EFDC}"/>
              </a:ext>
            </a:extLst>
          </p:cNvPr>
          <p:cNvSpPr/>
          <p:nvPr/>
        </p:nvSpPr>
        <p:spPr>
          <a:xfrm>
            <a:off x="6387822" y="1916991"/>
            <a:ext cx="2707733" cy="708660"/>
          </a:xfrm>
          <a:prstGeom prst="rect">
            <a:avLst/>
          </a:prstGeom>
          <a:noFill/>
          <a:ln/>
        </p:spPr>
        <p:txBody>
          <a:bodyPr wrap="square" lIns="0" tIns="0" rIns="0" bIns="0" rtlCol="0" anchor="t"/>
          <a:lstStyle/>
          <a:p>
            <a:pPr marL="0" indent="0" algn="l">
              <a:lnSpc>
                <a:spcPts val="2750"/>
              </a:lnSpc>
              <a:buNone/>
            </a:pPr>
            <a:r>
              <a:rPr lang="en-US" sz="2200" dirty="0">
                <a:solidFill>
                  <a:srgbClr val="F2F2F3"/>
                </a:solidFill>
                <a:latin typeface="Poppins Light" panose="00000400000000000000" pitchFamily="2" charset="0"/>
                <a:ea typeface="Poppins Light" pitchFamily="34" charset="-122"/>
                <a:cs typeface="Poppins Light" panose="00000400000000000000" pitchFamily="2" charset="0"/>
              </a:rPr>
              <a:t>Privacy-First Token System</a:t>
            </a:r>
            <a:endParaRPr lang="en-US" sz="2200" dirty="0">
              <a:latin typeface="Poppins Light" panose="00000400000000000000" pitchFamily="2" charset="0"/>
              <a:cs typeface="Poppins Light" panose="00000400000000000000" pitchFamily="2" charset="0"/>
            </a:endParaRPr>
          </a:p>
        </p:txBody>
      </p:sp>
      <p:sp>
        <p:nvSpPr>
          <p:cNvPr id="8" name="Text 6">
            <a:extLst>
              <a:ext uri="{FF2B5EF4-FFF2-40B4-BE49-F238E27FC236}">
                <a16:creationId xmlns:a16="http://schemas.microsoft.com/office/drawing/2014/main" id="{FD7E373F-0D97-D56F-5AF8-5317F4DB4BC0}"/>
              </a:ext>
            </a:extLst>
          </p:cNvPr>
          <p:cNvSpPr/>
          <p:nvPr/>
        </p:nvSpPr>
        <p:spPr>
          <a:xfrm>
            <a:off x="6387822" y="2852466"/>
            <a:ext cx="2707733"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Protects patient identity while enhancing access.</a:t>
            </a:r>
            <a:endParaRPr lang="en-US" sz="1750" dirty="0">
              <a:latin typeface="Poppins Light" panose="00000400000000000000" pitchFamily="2" charset="0"/>
              <a:cs typeface="Poppins Light" panose="00000400000000000000" pitchFamily="2" charset="0"/>
            </a:endParaRPr>
          </a:p>
        </p:txBody>
      </p:sp>
      <p:sp>
        <p:nvSpPr>
          <p:cNvPr id="9" name="Text 7">
            <a:extLst>
              <a:ext uri="{FF2B5EF4-FFF2-40B4-BE49-F238E27FC236}">
                <a16:creationId xmlns:a16="http://schemas.microsoft.com/office/drawing/2014/main" id="{54153FB5-2B80-B2C6-F0D3-642C7D54B96F}"/>
              </a:ext>
            </a:extLst>
          </p:cNvPr>
          <p:cNvSpPr/>
          <p:nvPr/>
        </p:nvSpPr>
        <p:spPr>
          <a:xfrm>
            <a:off x="9359070" y="1932680"/>
            <a:ext cx="2707733" cy="1062990"/>
          </a:xfrm>
          <a:prstGeom prst="rect">
            <a:avLst/>
          </a:prstGeom>
          <a:noFill/>
          <a:ln/>
        </p:spPr>
        <p:txBody>
          <a:bodyPr wrap="square" lIns="0" tIns="0" rIns="0" bIns="0" rtlCol="0" anchor="t"/>
          <a:lstStyle/>
          <a:p>
            <a:pPr marL="0" indent="0" algn="l">
              <a:lnSpc>
                <a:spcPts val="2750"/>
              </a:lnSpc>
              <a:buNone/>
            </a:pPr>
            <a:r>
              <a:rPr lang="en-US" sz="2200" dirty="0">
                <a:solidFill>
                  <a:srgbClr val="F2F2F3"/>
                </a:solidFill>
                <a:latin typeface="Poppins Light" panose="00000400000000000000" pitchFamily="2" charset="0"/>
                <a:ea typeface="Poppins Light" pitchFamily="34" charset="-122"/>
                <a:cs typeface="Poppins Light" panose="00000400000000000000" pitchFamily="2" charset="0"/>
              </a:rPr>
              <a:t>Intelligent Emergency Broadcast</a:t>
            </a:r>
            <a:endParaRPr lang="en-US" sz="2200" dirty="0">
              <a:latin typeface="Poppins Light" panose="00000400000000000000" pitchFamily="2" charset="0"/>
              <a:cs typeface="Poppins Light" panose="00000400000000000000" pitchFamily="2" charset="0"/>
            </a:endParaRPr>
          </a:p>
        </p:txBody>
      </p:sp>
      <p:sp>
        <p:nvSpPr>
          <p:cNvPr id="10" name="Text 8">
            <a:extLst>
              <a:ext uri="{FF2B5EF4-FFF2-40B4-BE49-F238E27FC236}">
                <a16:creationId xmlns:a16="http://schemas.microsoft.com/office/drawing/2014/main" id="{6E0E7A26-21A6-6061-31FC-8361EC8EBC04}"/>
              </a:ext>
            </a:extLst>
          </p:cNvPr>
          <p:cNvSpPr/>
          <p:nvPr/>
        </p:nvSpPr>
        <p:spPr>
          <a:xfrm>
            <a:off x="9170226" y="3215368"/>
            <a:ext cx="270773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Rapid alerts to all locations.</a:t>
            </a:r>
            <a:endParaRPr lang="en-US" sz="1750" dirty="0">
              <a:latin typeface="Poppins Light" panose="00000400000000000000" pitchFamily="2" charset="0"/>
              <a:cs typeface="Poppins Light" panose="00000400000000000000" pitchFamily="2" charset="0"/>
            </a:endParaRPr>
          </a:p>
        </p:txBody>
      </p:sp>
      <p:sp>
        <p:nvSpPr>
          <p:cNvPr id="11" name="Text 9">
            <a:extLst>
              <a:ext uri="{FF2B5EF4-FFF2-40B4-BE49-F238E27FC236}">
                <a16:creationId xmlns:a16="http://schemas.microsoft.com/office/drawing/2014/main" id="{9230222E-0E4F-6B2E-66EE-C0F84C2B5E5E}"/>
              </a:ext>
            </a:extLst>
          </p:cNvPr>
          <p:cNvSpPr/>
          <p:nvPr/>
        </p:nvSpPr>
        <p:spPr>
          <a:xfrm>
            <a:off x="182355" y="4333680"/>
            <a:ext cx="3397079" cy="354330"/>
          </a:xfrm>
          <a:prstGeom prst="rect">
            <a:avLst/>
          </a:prstGeom>
          <a:noFill/>
          <a:ln/>
        </p:spPr>
        <p:txBody>
          <a:bodyPr wrap="none" lIns="0" tIns="0" rIns="0" bIns="0" rtlCol="0" anchor="t"/>
          <a:lstStyle/>
          <a:p>
            <a:pPr marL="0" indent="0" algn="l">
              <a:lnSpc>
                <a:spcPts val="2750"/>
              </a:lnSpc>
              <a:buNone/>
            </a:pPr>
            <a:r>
              <a:rPr lang="en-US" sz="2200" dirty="0">
                <a:solidFill>
                  <a:srgbClr val="F2F2F3"/>
                </a:solidFill>
                <a:latin typeface="Poppins Light" panose="00000400000000000000" pitchFamily="2" charset="0"/>
                <a:ea typeface="Poppins Light" pitchFamily="34" charset="-122"/>
                <a:cs typeface="Poppins Light" panose="00000400000000000000" pitchFamily="2" charset="0"/>
              </a:rPr>
              <a:t>Department Integration</a:t>
            </a:r>
            <a:endParaRPr lang="en-US" sz="2200" dirty="0">
              <a:latin typeface="Poppins Light" panose="00000400000000000000" pitchFamily="2" charset="0"/>
              <a:cs typeface="Poppins Light" panose="00000400000000000000" pitchFamily="2" charset="0"/>
            </a:endParaRPr>
          </a:p>
        </p:txBody>
      </p:sp>
      <p:sp>
        <p:nvSpPr>
          <p:cNvPr id="12" name="Text 10">
            <a:extLst>
              <a:ext uri="{FF2B5EF4-FFF2-40B4-BE49-F238E27FC236}">
                <a16:creationId xmlns:a16="http://schemas.microsoft.com/office/drawing/2014/main" id="{A673F2D2-2172-2346-C736-E1104CE246AF}"/>
              </a:ext>
            </a:extLst>
          </p:cNvPr>
          <p:cNvSpPr/>
          <p:nvPr/>
        </p:nvSpPr>
        <p:spPr>
          <a:xfrm>
            <a:off x="182355" y="5028172"/>
            <a:ext cx="1334683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Seamless collaboration across units.</a:t>
            </a:r>
            <a:endParaRPr lang="en-US" sz="175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231578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DF4E6C-7232-992B-CFEF-4E41AFEE9936}"/>
              </a:ext>
            </a:extLst>
          </p:cNvPr>
          <p:cNvSpPr txBox="1"/>
          <p:nvPr/>
        </p:nvSpPr>
        <p:spPr>
          <a:xfrm>
            <a:off x="534228" y="588350"/>
            <a:ext cx="6097656" cy="1463991"/>
          </a:xfrm>
          <a:prstGeom prst="rect">
            <a:avLst/>
          </a:prstGeom>
          <a:noFill/>
        </p:spPr>
        <p:txBody>
          <a:bodyPr wrap="square">
            <a:spAutoFit/>
          </a:bodyPr>
          <a:lstStyle/>
          <a:p>
            <a:pPr marL="0" indent="0" algn="l">
              <a:lnSpc>
                <a:spcPts val="5550"/>
              </a:lnSpc>
              <a:buNone/>
            </a:pPr>
            <a:r>
              <a:rPr lang="en-US" sz="3200" b="1" dirty="0">
                <a:solidFill>
                  <a:srgbClr val="FBF3FA"/>
                </a:solidFill>
                <a:latin typeface="Poppins Light" panose="00000400000000000000" pitchFamily="2" charset="0"/>
                <a:ea typeface="Fira Mono Medium" pitchFamily="34" charset="-122"/>
                <a:cs typeface="Poppins Light" panose="00000400000000000000" pitchFamily="2" charset="0"/>
              </a:rPr>
              <a:t>Secure Access: CPRM Login Interface</a:t>
            </a:r>
            <a:endParaRPr lang="en-US" sz="3200" b="1" dirty="0">
              <a:latin typeface="Poppins Light" panose="00000400000000000000" pitchFamily="2" charset="0"/>
              <a:cs typeface="Poppins Light" panose="00000400000000000000" pitchFamily="2" charset="0"/>
            </a:endParaRPr>
          </a:p>
        </p:txBody>
      </p:sp>
      <p:sp>
        <p:nvSpPr>
          <p:cNvPr id="4" name="Text 1">
            <a:extLst>
              <a:ext uri="{FF2B5EF4-FFF2-40B4-BE49-F238E27FC236}">
                <a16:creationId xmlns:a16="http://schemas.microsoft.com/office/drawing/2014/main" id="{463B0675-9E7F-128D-E69A-7CC8585F90DA}"/>
              </a:ext>
            </a:extLst>
          </p:cNvPr>
          <p:cNvSpPr/>
          <p:nvPr/>
        </p:nvSpPr>
        <p:spPr>
          <a:xfrm>
            <a:off x="677707" y="2458445"/>
            <a:ext cx="5418293" cy="81152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E0D6DE"/>
                </a:solidFill>
                <a:latin typeface="Poppins Light" panose="00000400000000000000" pitchFamily="2" charset="0"/>
                <a:ea typeface="Fira Sans" pitchFamily="34" charset="-122"/>
                <a:cs typeface="Poppins Light" panose="00000400000000000000" pitchFamily="2" charset="0"/>
              </a:rPr>
              <a:t>Role-based authentication system for secure</a:t>
            </a:r>
          </a:p>
          <a:p>
            <a:pPr algn="l">
              <a:lnSpc>
                <a:spcPts val="2850"/>
              </a:lnSpc>
              <a:buSzPct val="100000"/>
            </a:pPr>
            <a:r>
              <a:rPr lang="en-US" sz="1750" dirty="0">
                <a:solidFill>
                  <a:srgbClr val="E0D6DE"/>
                </a:solidFill>
                <a:latin typeface="Poppins Light" panose="00000400000000000000" pitchFamily="2" charset="0"/>
                <a:ea typeface="Fira Sans" pitchFamily="34" charset="-122"/>
                <a:cs typeface="Poppins Light" panose="00000400000000000000" pitchFamily="2" charset="0"/>
              </a:rPr>
              <a:t>      access</a:t>
            </a:r>
            <a:endParaRPr lang="en-US" sz="1750" dirty="0">
              <a:latin typeface="Poppins Light" panose="00000400000000000000" pitchFamily="2" charset="0"/>
              <a:cs typeface="Poppins Light" panose="00000400000000000000" pitchFamily="2" charset="0"/>
            </a:endParaRPr>
          </a:p>
        </p:txBody>
      </p:sp>
      <p:sp>
        <p:nvSpPr>
          <p:cNvPr id="5" name="Text 2">
            <a:extLst>
              <a:ext uri="{FF2B5EF4-FFF2-40B4-BE49-F238E27FC236}">
                <a16:creationId xmlns:a16="http://schemas.microsoft.com/office/drawing/2014/main" id="{8CEC8DC6-B77F-51AA-656A-F31D397B0E3D}"/>
              </a:ext>
            </a:extLst>
          </p:cNvPr>
          <p:cNvSpPr/>
          <p:nvPr/>
        </p:nvSpPr>
        <p:spPr>
          <a:xfrm>
            <a:off x="677707" y="3118418"/>
            <a:ext cx="5418293" cy="3693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E0D6DE"/>
                </a:solidFill>
                <a:latin typeface="Poppins Light" panose="00000400000000000000" pitchFamily="2" charset="0"/>
                <a:ea typeface="Fira Sans" pitchFamily="34" charset="-122"/>
                <a:cs typeface="Poppins Light" panose="00000400000000000000" pitchFamily="2" charset="0"/>
              </a:rPr>
              <a:t>Demo credential access for testing env</a:t>
            </a:r>
            <a:endParaRPr lang="en-US" sz="1750" dirty="0">
              <a:latin typeface="Poppins Light" panose="00000400000000000000" pitchFamily="2" charset="0"/>
              <a:cs typeface="Poppins Light" panose="00000400000000000000" pitchFamily="2" charset="0"/>
            </a:endParaRPr>
          </a:p>
        </p:txBody>
      </p:sp>
      <p:sp>
        <p:nvSpPr>
          <p:cNvPr id="6" name="Text 3">
            <a:extLst>
              <a:ext uri="{FF2B5EF4-FFF2-40B4-BE49-F238E27FC236}">
                <a16:creationId xmlns:a16="http://schemas.microsoft.com/office/drawing/2014/main" id="{4A227797-DAC0-3EEC-58C7-B0D0715823ED}"/>
              </a:ext>
            </a:extLst>
          </p:cNvPr>
          <p:cNvSpPr/>
          <p:nvPr/>
        </p:nvSpPr>
        <p:spPr>
          <a:xfrm>
            <a:off x="677707" y="3527506"/>
            <a:ext cx="5418293" cy="3693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E0D6DE"/>
                </a:solidFill>
                <a:latin typeface="Poppins Light" panose="00000400000000000000" pitchFamily="2" charset="0"/>
                <a:ea typeface="Fira Sans" pitchFamily="34" charset="-122"/>
                <a:cs typeface="Poppins Light" panose="00000400000000000000" pitchFamily="2" charset="0"/>
              </a:rPr>
              <a:t>Advanced security features and protocols</a:t>
            </a:r>
            <a:endParaRPr lang="en-US" sz="1750" dirty="0">
              <a:latin typeface="Poppins Light" panose="00000400000000000000" pitchFamily="2" charset="0"/>
              <a:cs typeface="Poppins Light" panose="00000400000000000000" pitchFamily="2" charset="0"/>
            </a:endParaRPr>
          </a:p>
        </p:txBody>
      </p:sp>
      <p:sp>
        <p:nvSpPr>
          <p:cNvPr id="7" name="Text 4">
            <a:extLst>
              <a:ext uri="{FF2B5EF4-FFF2-40B4-BE49-F238E27FC236}">
                <a16:creationId xmlns:a16="http://schemas.microsoft.com/office/drawing/2014/main" id="{AAD1F2C2-56B5-9330-F59A-780C1399AD51}"/>
              </a:ext>
            </a:extLst>
          </p:cNvPr>
          <p:cNvSpPr/>
          <p:nvPr/>
        </p:nvSpPr>
        <p:spPr>
          <a:xfrm>
            <a:off x="677707" y="3963056"/>
            <a:ext cx="5418293" cy="3693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E0D6DE"/>
                </a:solidFill>
                <a:latin typeface="Poppins Light" panose="00000400000000000000" pitchFamily="2" charset="0"/>
                <a:ea typeface="Fira Sans" pitchFamily="34" charset="-122"/>
                <a:cs typeface="Poppins Light" panose="00000400000000000000" pitchFamily="2" charset="0"/>
              </a:rPr>
              <a:t>Intuitive user experience considerations</a:t>
            </a:r>
            <a:endParaRPr lang="en-US" sz="1750" dirty="0">
              <a:latin typeface="Poppins Light" panose="00000400000000000000" pitchFamily="2" charset="0"/>
              <a:cs typeface="Poppins Light" panose="00000400000000000000" pitchFamily="2" charset="0"/>
            </a:endParaRPr>
          </a:p>
        </p:txBody>
      </p:sp>
      <p:pic>
        <p:nvPicPr>
          <p:cNvPr id="8" name="Picture 7">
            <a:extLst>
              <a:ext uri="{FF2B5EF4-FFF2-40B4-BE49-F238E27FC236}">
                <a16:creationId xmlns:a16="http://schemas.microsoft.com/office/drawing/2014/main" id="{DD5E691F-8A1A-7EEC-DC1B-A1432AEBDC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11708" y="2279385"/>
            <a:ext cx="5624049" cy="3163528"/>
          </a:xfrm>
          <a:prstGeom prst="rect">
            <a:avLst/>
          </a:prstGeom>
        </p:spPr>
      </p:pic>
      <p:sp>
        <p:nvSpPr>
          <p:cNvPr id="9" name="TextBox 8">
            <a:extLst>
              <a:ext uri="{FF2B5EF4-FFF2-40B4-BE49-F238E27FC236}">
                <a16:creationId xmlns:a16="http://schemas.microsoft.com/office/drawing/2014/main" id="{0F8F8399-C896-C96E-6833-97B65E01D7B8}"/>
              </a:ext>
            </a:extLst>
          </p:cNvPr>
          <p:cNvSpPr txBox="1"/>
          <p:nvPr/>
        </p:nvSpPr>
        <p:spPr>
          <a:xfrm>
            <a:off x="6211707" y="1770394"/>
            <a:ext cx="6097656" cy="369332"/>
          </a:xfrm>
          <a:prstGeom prst="rect">
            <a:avLst/>
          </a:prstGeom>
          <a:noFill/>
        </p:spPr>
        <p:txBody>
          <a:bodyPr wrap="square">
            <a:spAutoFit/>
          </a:bodyPr>
          <a:lstStyle/>
          <a:p>
            <a:r>
              <a:rPr lang="en-IN" dirty="0">
                <a:solidFill>
                  <a:schemeClr val="accent1"/>
                </a:solidFill>
                <a:latin typeface="Poppins Light" panose="00000400000000000000" pitchFamily="2" charset="0"/>
                <a:cs typeface="Poppins Light" panose="00000400000000000000" pitchFamily="2" charset="0"/>
                <a:hlinkClick r:id="rId3"/>
              </a:rPr>
              <a:t>https://cprm-prototype.vercel.app/login</a:t>
            </a:r>
            <a:endParaRPr lang="en-IN"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80222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A0C67DA8-3362-3A8A-FA00-052198B9AAAA}"/>
              </a:ext>
            </a:extLst>
          </p:cNvPr>
          <p:cNvSpPr/>
          <p:nvPr/>
        </p:nvSpPr>
        <p:spPr>
          <a:xfrm>
            <a:off x="213518" y="28040"/>
            <a:ext cx="7465476" cy="198846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500"/>
              </a:lnSpc>
            </a:pPr>
            <a:r>
              <a:rPr lang="en-US" sz="3200" b="1" dirty="0">
                <a:solidFill>
                  <a:srgbClr val="FFFFFF"/>
                </a:solidFill>
                <a:latin typeface="Poppins Light" panose="00000400000000000000" pitchFamily="2" charset="0"/>
                <a:ea typeface="Montserrat Bold" pitchFamily="34" charset="-122"/>
                <a:cs typeface="Poppins Light" panose="00000400000000000000" pitchFamily="2" charset="0"/>
              </a:rPr>
              <a:t>Smart Display System: Personalized Information Delivery</a:t>
            </a:r>
            <a:endParaRPr lang="en-US" sz="3200" dirty="0">
              <a:latin typeface="Poppins Light" panose="00000400000000000000" pitchFamily="2" charset="0"/>
              <a:cs typeface="Poppins Light" panose="00000400000000000000" pitchFamily="2" charset="0"/>
            </a:endParaRPr>
          </a:p>
        </p:txBody>
      </p:sp>
      <p:pic>
        <p:nvPicPr>
          <p:cNvPr id="20" name="Picture 19">
            <a:extLst>
              <a:ext uri="{FF2B5EF4-FFF2-40B4-BE49-F238E27FC236}">
                <a16:creationId xmlns:a16="http://schemas.microsoft.com/office/drawing/2014/main" id="{8F2D3964-FD1D-19B3-D478-0708BEFA0A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710815"/>
            <a:ext cx="5624049" cy="3163527"/>
          </a:xfrm>
          <a:prstGeom prst="rect">
            <a:avLst/>
          </a:prstGeom>
        </p:spPr>
      </p:pic>
      <p:sp>
        <p:nvSpPr>
          <p:cNvPr id="21" name="TextBox 20">
            <a:extLst>
              <a:ext uri="{FF2B5EF4-FFF2-40B4-BE49-F238E27FC236}">
                <a16:creationId xmlns:a16="http://schemas.microsoft.com/office/drawing/2014/main" id="{212ED7D9-9500-D1E0-2532-B33B83BFD9DA}"/>
              </a:ext>
            </a:extLst>
          </p:cNvPr>
          <p:cNvSpPr txBox="1"/>
          <p:nvPr/>
        </p:nvSpPr>
        <p:spPr>
          <a:xfrm>
            <a:off x="6096000" y="2201824"/>
            <a:ext cx="6097656" cy="369332"/>
          </a:xfrm>
          <a:prstGeom prst="rect">
            <a:avLst/>
          </a:prstGeom>
          <a:noFill/>
        </p:spPr>
        <p:txBody>
          <a:bodyPr wrap="square">
            <a:spAutoFit/>
          </a:bodyPr>
          <a:lstStyle/>
          <a:p>
            <a:r>
              <a:rPr lang="en-IN" dirty="0">
                <a:solidFill>
                  <a:schemeClr val="accent1"/>
                </a:solidFill>
                <a:latin typeface="Poppins Light" panose="00000400000000000000" pitchFamily="2" charset="0"/>
                <a:cs typeface="Poppins Light" panose="00000400000000000000" pitchFamily="2" charset="0"/>
                <a:hlinkClick r:id="rId4"/>
              </a:rPr>
              <a:t>https://cprm-prototype.vercel.app/display/[id]</a:t>
            </a:r>
            <a:endParaRPr lang="en-IN" dirty="0">
              <a:solidFill>
                <a:schemeClr val="accent1"/>
              </a:solidFill>
              <a:latin typeface="Poppins Light" panose="00000400000000000000" pitchFamily="2" charset="0"/>
              <a:cs typeface="Poppins Light" panose="00000400000000000000" pitchFamily="2" charset="0"/>
            </a:endParaRPr>
          </a:p>
        </p:txBody>
      </p:sp>
      <p:sp>
        <p:nvSpPr>
          <p:cNvPr id="23" name="Shape 1">
            <a:extLst>
              <a:ext uri="{FF2B5EF4-FFF2-40B4-BE49-F238E27FC236}">
                <a16:creationId xmlns:a16="http://schemas.microsoft.com/office/drawing/2014/main" id="{9A5DFE02-8EBF-D0EC-D323-C5988CB7AADC}"/>
              </a:ext>
            </a:extLst>
          </p:cNvPr>
          <p:cNvSpPr/>
          <p:nvPr/>
        </p:nvSpPr>
        <p:spPr>
          <a:xfrm>
            <a:off x="213518" y="1527793"/>
            <a:ext cx="501491" cy="501491"/>
          </a:xfrm>
          <a:prstGeom prst="roundRect">
            <a:avLst>
              <a:gd name="adj" fmla="val 6667"/>
            </a:avLst>
          </a:prstGeom>
          <a:solidFill>
            <a:srgbClr val="303132"/>
          </a:solidFill>
          <a:ln/>
        </p:spPr>
      </p:sp>
      <p:pic>
        <p:nvPicPr>
          <p:cNvPr id="24" name="Image 1" descr="preencoded.png">
            <a:extLst>
              <a:ext uri="{FF2B5EF4-FFF2-40B4-BE49-F238E27FC236}">
                <a16:creationId xmlns:a16="http://schemas.microsoft.com/office/drawing/2014/main" id="{88A6EF33-CD6A-59C7-B796-2740644AC7E1}"/>
              </a:ext>
            </a:extLst>
          </p:cNvPr>
          <p:cNvPicPr>
            <a:picLocks noChangeAspect="1"/>
          </p:cNvPicPr>
          <p:nvPr/>
        </p:nvPicPr>
        <p:blipFill>
          <a:blip r:embed="rId5"/>
          <a:stretch>
            <a:fillRect/>
          </a:stretch>
        </p:blipFill>
        <p:spPr>
          <a:xfrm>
            <a:off x="312339" y="1588574"/>
            <a:ext cx="303848" cy="379928"/>
          </a:xfrm>
          <a:prstGeom prst="rect">
            <a:avLst/>
          </a:prstGeom>
        </p:spPr>
      </p:pic>
      <p:sp>
        <p:nvSpPr>
          <p:cNvPr id="25" name="Text 2">
            <a:extLst>
              <a:ext uri="{FF2B5EF4-FFF2-40B4-BE49-F238E27FC236}">
                <a16:creationId xmlns:a16="http://schemas.microsoft.com/office/drawing/2014/main" id="{C465C326-67FA-1B22-C30F-6AB4B8972F57}"/>
              </a:ext>
            </a:extLst>
          </p:cNvPr>
          <p:cNvSpPr/>
          <p:nvPr/>
        </p:nvSpPr>
        <p:spPr>
          <a:xfrm>
            <a:off x="937894" y="1621807"/>
            <a:ext cx="3793212" cy="316468"/>
          </a:xfrm>
          <a:prstGeom prst="rect">
            <a:avLst/>
          </a:prstGeom>
          <a:noFill/>
          <a:ln/>
        </p:spPr>
        <p:txBody>
          <a:bodyPr wrap="none" lIns="0" tIns="0" rIns="0" bIns="0" rtlCol="0" anchor="t"/>
          <a:lstStyle/>
          <a:p>
            <a:pPr marL="0" indent="0" algn="l">
              <a:lnSpc>
                <a:spcPts val="2450"/>
              </a:lnSpc>
              <a:buNone/>
            </a:pPr>
            <a:r>
              <a:rPr lang="en-US" sz="1950" b="1" dirty="0">
                <a:solidFill>
                  <a:srgbClr val="E2E6E9"/>
                </a:solidFill>
                <a:latin typeface="Poppins Light" panose="00000400000000000000" pitchFamily="2" charset="0"/>
                <a:ea typeface="Montserrat Bold" pitchFamily="34" charset="-122"/>
                <a:cs typeface="Poppins Light" panose="00000400000000000000" pitchFamily="2" charset="0"/>
              </a:rPr>
              <a:t>Department-specific queues</a:t>
            </a:r>
            <a:endParaRPr lang="en-US" sz="1950" dirty="0">
              <a:latin typeface="Poppins Light" panose="00000400000000000000" pitchFamily="2" charset="0"/>
              <a:cs typeface="Poppins Light" panose="00000400000000000000" pitchFamily="2" charset="0"/>
            </a:endParaRPr>
          </a:p>
        </p:txBody>
      </p:sp>
      <p:sp>
        <p:nvSpPr>
          <p:cNvPr id="26" name="Text 3">
            <a:extLst>
              <a:ext uri="{FF2B5EF4-FFF2-40B4-BE49-F238E27FC236}">
                <a16:creationId xmlns:a16="http://schemas.microsoft.com/office/drawing/2014/main" id="{17C7288B-307E-E589-CAE4-E43A84DE7052}"/>
              </a:ext>
            </a:extLst>
          </p:cNvPr>
          <p:cNvSpPr/>
          <p:nvPr/>
        </p:nvSpPr>
        <p:spPr>
          <a:xfrm>
            <a:off x="937893" y="1923537"/>
            <a:ext cx="8688229" cy="334328"/>
          </a:xfrm>
          <a:prstGeom prst="rect">
            <a:avLst/>
          </a:prstGeom>
          <a:noFill/>
          <a:ln/>
        </p:spPr>
        <p:txBody>
          <a:bodyPr wrap="none" lIns="0" tIns="0" rIns="0" bIns="0" rtlCol="0" anchor="t"/>
          <a:lstStyle/>
          <a:p>
            <a:pPr marL="0" indent="0" algn="l">
              <a:lnSpc>
                <a:spcPts val="2600"/>
              </a:lnSpc>
              <a:buNone/>
            </a:pPr>
            <a:r>
              <a:rPr lang="en-US" sz="1750" dirty="0">
                <a:solidFill>
                  <a:srgbClr val="E2E6E9"/>
                </a:solidFill>
                <a:latin typeface="Poppins Light" panose="00000400000000000000" pitchFamily="2" charset="0"/>
                <a:ea typeface="Source Sans Pro" pitchFamily="34" charset="-122"/>
                <a:cs typeface="Poppins Light" panose="00000400000000000000" pitchFamily="2" charset="0"/>
              </a:rPr>
              <a:t>Manage patient flow per department.</a:t>
            </a:r>
            <a:endParaRPr lang="en-US" sz="1750" dirty="0">
              <a:latin typeface="Poppins Light" panose="00000400000000000000" pitchFamily="2" charset="0"/>
              <a:cs typeface="Poppins Light" panose="00000400000000000000" pitchFamily="2" charset="0"/>
            </a:endParaRPr>
          </a:p>
        </p:txBody>
      </p:sp>
      <p:sp>
        <p:nvSpPr>
          <p:cNvPr id="27" name="Shape 4">
            <a:extLst>
              <a:ext uri="{FF2B5EF4-FFF2-40B4-BE49-F238E27FC236}">
                <a16:creationId xmlns:a16="http://schemas.microsoft.com/office/drawing/2014/main" id="{27F4E95F-92CF-3FEB-CEAB-95B83D06548C}"/>
              </a:ext>
            </a:extLst>
          </p:cNvPr>
          <p:cNvSpPr/>
          <p:nvPr/>
        </p:nvSpPr>
        <p:spPr>
          <a:xfrm>
            <a:off x="213518" y="2526924"/>
            <a:ext cx="501491" cy="501491"/>
          </a:xfrm>
          <a:prstGeom prst="roundRect">
            <a:avLst>
              <a:gd name="adj" fmla="val 6667"/>
            </a:avLst>
          </a:prstGeom>
          <a:solidFill>
            <a:srgbClr val="303132"/>
          </a:solidFill>
          <a:ln/>
        </p:spPr>
      </p:sp>
      <p:pic>
        <p:nvPicPr>
          <p:cNvPr id="28" name="Image 2" descr="preencoded.png">
            <a:extLst>
              <a:ext uri="{FF2B5EF4-FFF2-40B4-BE49-F238E27FC236}">
                <a16:creationId xmlns:a16="http://schemas.microsoft.com/office/drawing/2014/main" id="{A99391B4-D881-9318-0713-EE73CAEAD2C9}"/>
              </a:ext>
            </a:extLst>
          </p:cNvPr>
          <p:cNvPicPr>
            <a:picLocks noChangeAspect="1"/>
          </p:cNvPicPr>
          <p:nvPr/>
        </p:nvPicPr>
        <p:blipFill>
          <a:blip r:embed="rId6"/>
          <a:stretch>
            <a:fillRect/>
          </a:stretch>
        </p:blipFill>
        <p:spPr>
          <a:xfrm>
            <a:off x="312339" y="2587705"/>
            <a:ext cx="303848" cy="379928"/>
          </a:xfrm>
          <a:prstGeom prst="rect">
            <a:avLst/>
          </a:prstGeom>
        </p:spPr>
      </p:pic>
      <p:sp>
        <p:nvSpPr>
          <p:cNvPr id="29" name="Text 5">
            <a:extLst>
              <a:ext uri="{FF2B5EF4-FFF2-40B4-BE49-F238E27FC236}">
                <a16:creationId xmlns:a16="http://schemas.microsoft.com/office/drawing/2014/main" id="{68C0610E-57AB-049C-3CFB-DA0007C8CCF9}"/>
              </a:ext>
            </a:extLst>
          </p:cNvPr>
          <p:cNvSpPr/>
          <p:nvPr/>
        </p:nvSpPr>
        <p:spPr>
          <a:xfrm>
            <a:off x="937894" y="2603481"/>
            <a:ext cx="3306723" cy="316468"/>
          </a:xfrm>
          <a:prstGeom prst="rect">
            <a:avLst/>
          </a:prstGeom>
          <a:noFill/>
          <a:ln/>
        </p:spPr>
        <p:txBody>
          <a:bodyPr wrap="none" lIns="0" tIns="0" rIns="0" bIns="0" rtlCol="0" anchor="t"/>
          <a:lstStyle/>
          <a:p>
            <a:pPr marL="0" indent="0" algn="l">
              <a:lnSpc>
                <a:spcPts val="2450"/>
              </a:lnSpc>
              <a:buNone/>
            </a:pPr>
            <a:r>
              <a:rPr lang="en-US" sz="1950" b="1" dirty="0">
                <a:solidFill>
                  <a:srgbClr val="E2E6E9"/>
                </a:solidFill>
                <a:latin typeface="Poppins Light" panose="00000400000000000000" pitchFamily="2" charset="0"/>
                <a:ea typeface="Montserrat Bold" pitchFamily="34" charset="-122"/>
                <a:cs typeface="Poppins Light" panose="00000400000000000000" pitchFamily="2" charset="0"/>
              </a:rPr>
              <a:t>Real-time wait estimates</a:t>
            </a:r>
            <a:endParaRPr lang="en-US" sz="1950" dirty="0">
              <a:latin typeface="Poppins Light" panose="00000400000000000000" pitchFamily="2" charset="0"/>
              <a:cs typeface="Poppins Light" panose="00000400000000000000" pitchFamily="2" charset="0"/>
            </a:endParaRPr>
          </a:p>
        </p:txBody>
      </p:sp>
      <p:sp>
        <p:nvSpPr>
          <p:cNvPr id="30" name="Text 6">
            <a:extLst>
              <a:ext uri="{FF2B5EF4-FFF2-40B4-BE49-F238E27FC236}">
                <a16:creationId xmlns:a16="http://schemas.microsoft.com/office/drawing/2014/main" id="{AD99A15D-D070-E137-81AE-AB311A2F1694}"/>
              </a:ext>
            </a:extLst>
          </p:cNvPr>
          <p:cNvSpPr/>
          <p:nvPr/>
        </p:nvSpPr>
        <p:spPr>
          <a:xfrm>
            <a:off x="937894" y="3053656"/>
            <a:ext cx="8688229" cy="334328"/>
          </a:xfrm>
          <a:prstGeom prst="rect">
            <a:avLst/>
          </a:prstGeom>
          <a:noFill/>
          <a:ln/>
        </p:spPr>
        <p:txBody>
          <a:bodyPr wrap="none" lIns="0" tIns="0" rIns="0" bIns="0" rtlCol="0" anchor="t"/>
          <a:lstStyle/>
          <a:p>
            <a:pPr marL="0" indent="0" algn="l">
              <a:lnSpc>
                <a:spcPts val="2600"/>
              </a:lnSpc>
              <a:buNone/>
            </a:pPr>
            <a:r>
              <a:rPr lang="en-US" sz="1750" dirty="0">
                <a:solidFill>
                  <a:srgbClr val="E2E6E9"/>
                </a:solidFill>
                <a:latin typeface="Poppins Light" panose="00000400000000000000" pitchFamily="2" charset="0"/>
                <a:ea typeface="Source Sans Pro" pitchFamily="34" charset="-122"/>
                <a:cs typeface="Poppins Light" panose="00000400000000000000" pitchFamily="2" charset="0"/>
              </a:rPr>
              <a:t>Provide accurate patient waiting times.</a:t>
            </a:r>
            <a:endParaRPr lang="en-US" sz="1750" dirty="0">
              <a:latin typeface="Poppins Light" panose="00000400000000000000" pitchFamily="2" charset="0"/>
              <a:cs typeface="Poppins Light" panose="00000400000000000000" pitchFamily="2" charset="0"/>
            </a:endParaRPr>
          </a:p>
        </p:txBody>
      </p:sp>
      <p:sp>
        <p:nvSpPr>
          <p:cNvPr id="31" name="Shape 7">
            <a:extLst>
              <a:ext uri="{FF2B5EF4-FFF2-40B4-BE49-F238E27FC236}">
                <a16:creationId xmlns:a16="http://schemas.microsoft.com/office/drawing/2014/main" id="{20B21891-9CD5-5BF6-7568-FEE51A099F3F}"/>
              </a:ext>
            </a:extLst>
          </p:cNvPr>
          <p:cNvSpPr/>
          <p:nvPr/>
        </p:nvSpPr>
        <p:spPr>
          <a:xfrm>
            <a:off x="213518" y="3555469"/>
            <a:ext cx="501491" cy="501491"/>
          </a:xfrm>
          <a:prstGeom prst="roundRect">
            <a:avLst>
              <a:gd name="adj" fmla="val 6667"/>
            </a:avLst>
          </a:prstGeom>
          <a:solidFill>
            <a:srgbClr val="303132"/>
          </a:solidFill>
          <a:ln/>
        </p:spPr>
      </p:sp>
      <p:pic>
        <p:nvPicPr>
          <p:cNvPr id="32" name="Image 3" descr="preencoded.png">
            <a:extLst>
              <a:ext uri="{FF2B5EF4-FFF2-40B4-BE49-F238E27FC236}">
                <a16:creationId xmlns:a16="http://schemas.microsoft.com/office/drawing/2014/main" id="{52D292F8-1ACB-CC4E-6518-B24C8ADBB6CD}"/>
              </a:ext>
            </a:extLst>
          </p:cNvPr>
          <p:cNvPicPr>
            <a:picLocks noChangeAspect="1"/>
          </p:cNvPicPr>
          <p:nvPr/>
        </p:nvPicPr>
        <p:blipFill>
          <a:blip r:embed="rId7"/>
          <a:stretch>
            <a:fillRect/>
          </a:stretch>
        </p:blipFill>
        <p:spPr>
          <a:xfrm>
            <a:off x="312339" y="3616250"/>
            <a:ext cx="303848" cy="379928"/>
          </a:xfrm>
          <a:prstGeom prst="rect">
            <a:avLst/>
          </a:prstGeom>
        </p:spPr>
      </p:pic>
      <p:sp>
        <p:nvSpPr>
          <p:cNvPr id="33" name="Text 8">
            <a:extLst>
              <a:ext uri="{FF2B5EF4-FFF2-40B4-BE49-F238E27FC236}">
                <a16:creationId xmlns:a16="http://schemas.microsoft.com/office/drawing/2014/main" id="{C7C141DB-0830-8082-60C8-E39D22C5CBC3}"/>
              </a:ext>
            </a:extLst>
          </p:cNvPr>
          <p:cNvSpPr/>
          <p:nvPr/>
        </p:nvSpPr>
        <p:spPr>
          <a:xfrm>
            <a:off x="937894" y="3632026"/>
            <a:ext cx="3454718" cy="316468"/>
          </a:xfrm>
          <a:prstGeom prst="rect">
            <a:avLst/>
          </a:prstGeom>
          <a:noFill/>
          <a:ln/>
        </p:spPr>
        <p:txBody>
          <a:bodyPr wrap="none" lIns="0" tIns="0" rIns="0" bIns="0" rtlCol="0" anchor="t"/>
          <a:lstStyle/>
          <a:p>
            <a:pPr marL="0" indent="0" algn="l">
              <a:lnSpc>
                <a:spcPts val="2450"/>
              </a:lnSpc>
              <a:buNone/>
            </a:pPr>
            <a:r>
              <a:rPr lang="en-US" sz="1950" b="1" dirty="0">
                <a:solidFill>
                  <a:srgbClr val="E2E6E9"/>
                </a:solidFill>
                <a:latin typeface="Poppins Light" panose="00000400000000000000" pitchFamily="2" charset="0"/>
                <a:ea typeface="Montserrat Bold" pitchFamily="34" charset="-122"/>
                <a:cs typeface="Poppins Light" panose="00000400000000000000" pitchFamily="2" charset="0"/>
              </a:rPr>
              <a:t>Automatic priority sorting</a:t>
            </a:r>
            <a:endParaRPr lang="en-US" sz="1950" dirty="0">
              <a:latin typeface="Poppins Light" panose="00000400000000000000" pitchFamily="2" charset="0"/>
              <a:cs typeface="Poppins Light" panose="00000400000000000000" pitchFamily="2" charset="0"/>
            </a:endParaRPr>
          </a:p>
        </p:txBody>
      </p:sp>
      <p:sp>
        <p:nvSpPr>
          <p:cNvPr id="34" name="Text 9">
            <a:extLst>
              <a:ext uri="{FF2B5EF4-FFF2-40B4-BE49-F238E27FC236}">
                <a16:creationId xmlns:a16="http://schemas.microsoft.com/office/drawing/2014/main" id="{FD08FBBF-2B07-A6EC-69E8-AF1CC968D368}"/>
              </a:ext>
            </a:extLst>
          </p:cNvPr>
          <p:cNvSpPr/>
          <p:nvPr/>
        </p:nvSpPr>
        <p:spPr>
          <a:xfrm>
            <a:off x="937894" y="4082201"/>
            <a:ext cx="8688229" cy="334328"/>
          </a:xfrm>
          <a:prstGeom prst="rect">
            <a:avLst/>
          </a:prstGeom>
          <a:noFill/>
          <a:ln/>
        </p:spPr>
        <p:txBody>
          <a:bodyPr wrap="none" lIns="0" tIns="0" rIns="0" bIns="0" rtlCol="0" anchor="t"/>
          <a:lstStyle/>
          <a:p>
            <a:pPr marL="0" indent="0" algn="l">
              <a:lnSpc>
                <a:spcPts val="2600"/>
              </a:lnSpc>
              <a:buNone/>
            </a:pPr>
            <a:r>
              <a:rPr lang="en-US" sz="1750" dirty="0">
                <a:solidFill>
                  <a:srgbClr val="E2E6E9"/>
                </a:solidFill>
                <a:latin typeface="Poppins Light" panose="00000400000000000000" pitchFamily="2" charset="0"/>
                <a:ea typeface="Source Sans Pro" pitchFamily="34" charset="-122"/>
                <a:cs typeface="Poppins Light" panose="00000400000000000000" pitchFamily="2" charset="0"/>
              </a:rPr>
              <a:t>Organize queues by urgency.</a:t>
            </a:r>
            <a:endParaRPr lang="en-US" sz="1750" dirty="0">
              <a:latin typeface="Poppins Light" panose="00000400000000000000" pitchFamily="2" charset="0"/>
              <a:cs typeface="Poppins Light" panose="00000400000000000000" pitchFamily="2" charset="0"/>
            </a:endParaRPr>
          </a:p>
        </p:txBody>
      </p:sp>
      <p:sp>
        <p:nvSpPr>
          <p:cNvPr id="35" name="Shape 10">
            <a:extLst>
              <a:ext uri="{FF2B5EF4-FFF2-40B4-BE49-F238E27FC236}">
                <a16:creationId xmlns:a16="http://schemas.microsoft.com/office/drawing/2014/main" id="{128BF0B1-F886-115B-AB4E-F1295BE5D928}"/>
              </a:ext>
            </a:extLst>
          </p:cNvPr>
          <p:cNvSpPr/>
          <p:nvPr/>
        </p:nvSpPr>
        <p:spPr>
          <a:xfrm>
            <a:off x="213518" y="4572518"/>
            <a:ext cx="501491" cy="501491"/>
          </a:xfrm>
          <a:prstGeom prst="roundRect">
            <a:avLst>
              <a:gd name="adj" fmla="val 6667"/>
            </a:avLst>
          </a:prstGeom>
          <a:solidFill>
            <a:srgbClr val="303132"/>
          </a:solidFill>
          <a:ln/>
        </p:spPr>
      </p:sp>
      <p:pic>
        <p:nvPicPr>
          <p:cNvPr id="36" name="Image 4" descr="preencoded.png">
            <a:extLst>
              <a:ext uri="{FF2B5EF4-FFF2-40B4-BE49-F238E27FC236}">
                <a16:creationId xmlns:a16="http://schemas.microsoft.com/office/drawing/2014/main" id="{8F676BCC-8076-E5AC-6D1F-CACF4D200970}"/>
              </a:ext>
            </a:extLst>
          </p:cNvPr>
          <p:cNvPicPr>
            <a:picLocks noChangeAspect="1"/>
          </p:cNvPicPr>
          <p:nvPr/>
        </p:nvPicPr>
        <p:blipFill>
          <a:blip r:embed="rId8"/>
          <a:stretch>
            <a:fillRect/>
          </a:stretch>
        </p:blipFill>
        <p:spPr>
          <a:xfrm>
            <a:off x="312339" y="4633299"/>
            <a:ext cx="303848" cy="379928"/>
          </a:xfrm>
          <a:prstGeom prst="rect">
            <a:avLst/>
          </a:prstGeom>
        </p:spPr>
      </p:pic>
      <p:sp>
        <p:nvSpPr>
          <p:cNvPr id="37" name="Text 11">
            <a:extLst>
              <a:ext uri="{FF2B5EF4-FFF2-40B4-BE49-F238E27FC236}">
                <a16:creationId xmlns:a16="http://schemas.microsoft.com/office/drawing/2014/main" id="{BEDA79EB-9EAC-5E2A-441B-1B72075CE407}"/>
              </a:ext>
            </a:extLst>
          </p:cNvPr>
          <p:cNvSpPr/>
          <p:nvPr/>
        </p:nvSpPr>
        <p:spPr>
          <a:xfrm>
            <a:off x="937894" y="4649075"/>
            <a:ext cx="2532817" cy="316468"/>
          </a:xfrm>
          <a:prstGeom prst="rect">
            <a:avLst/>
          </a:prstGeom>
          <a:noFill/>
          <a:ln/>
        </p:spPr>
        <p:txBody>
          <a:bodyPr wrap="none" lIns="0" tIns="0" rIns="0" bIns="0" rtlCol="0" anchor="t"/>
          <a:lstStyle/>
          <a:p>
            <a:pPr marL="0" indent="0" algn="l">
              <a:lnSpc>
                <a:spcPts val="2450"/>
              </a:lnSpc>
              <a:buNone/>
            </a:pPr>
            <a:r>
              <a:rPr lang="en-US" sz="1950" b="1" dirty="0">
                <a:solidFill>
                  <a:srgbClr val="E2E6E9"/>
                </a:solidFill>
                <a:latin typeface="Poppins Light" panose="00000400000000000000" pitchFamily="2" charset="0"/>
                <a:ea typeface="Montserrat Bold" pitchFamily="34" charset="-122"/>
                <a:cs typeface="Poppins Light" panose="00000400000000000000" pitchFamily="2" charset="0"/>
              </a:rPr>
              <a:t>Color-coded status</a:t>
            </a:r>
            <a:endParaRPr lang="en-US" sz="1950" dirty="0">
              <a:latin typeface="Poppins Light" panose="00000400000000000000" pitchFamily="2" charset="0"/>
              <a:cs typeface="Poppins Light" panose="00000400000000000000" pitchFamily="2" charset="0"/>
            </a:endParaRPr>
          </a:p>
        </p:txBody>
      </p:sp>
      <p:sp>
        <p:nvSpPr>
          <p:cNvPr id="38" name="Text 12">
            <a:extLst>
              <a:ext uri="{FF2B5EF4-FFF2-40B4-BE49-F238E27FC236}">
                <a16:creationId xmlns:a16="http://schemas.microsoft.com/office/drawing/2014/main" id="{A5AD2504-BA84-736E-080B-FAD41A8682AA}"/>
              </a:ext>
            </a:extLst>
          </p:cNvPr>
          <p:cNvSpPr/>
          <p:nvPr/>
        </p:nvSpPr>
        <p:spPr>
          <a:xfrm>
            <a:off x="937893" y="5115080"/>
            <a:ext cx="8688229" cy="334328"/>
          </a:xfrm>
          <a:prstGeom prst="rect">
            <a:avLst/>
          </a:prstGeom>
          <a:noFill/>
          <a:ln/>
        </p:spPr>
        <p:txBody>
          <a:bodyPr wrap="none" lIns="0" tIns="0" rIns="0" bIns="0" rtlCol="0" anchor="t"/>
          <a:lstStyle/>
          <a:p>
            <a:pPr marL="0" indent="0" algn="l">
              <a:lnSpc>
                <a:spcPts val="2600"/>
              </a:lnSpc>
              <a:buNone/>
            </a:pPr>
            <a:r>
              <a:rPr lang="en-US" sz="1750" dirty="0">
                <a:solidFill>
                  <a:srgbClr val="E2E6E9"/>
                </a:solidFill>
                <a:latin typeface="Poppins Light" panose="00000400000000000000" pitchFamily="2" charset="0"/>
                <a:ea typeface="Source Sans Pro" pitchFamily="34" charset="-122"/>
                <a:cs typeface="Poppins Light" panose="00000400000000000000" pitchFamily="2" charset="0"/>
              </a:rPr>
              <a:t>Visual indicators for quick assessment.</a:t>
            </a:r>
            <a:endParaRPr lang="en-US" sz="1750" dirty="0">
              <a:latin typeface="Poppins Light" panose="00000400000000000000" pitchFamily="2" charset="0"/>
              <a:cs typeface="Poppins Light" panose="00000400000000000000" pitchFamily="2" charset="0"/>
            </a:endParaRPr>
          </a:p>
        </p:txBody>
      </p:sp>
      <p:sp>
        <p:nvSpPr>
          <p:cNvPr id="39" name="Text 13">
            <a:extLst>
              <a:ext uri="{FF2B5EF4-FFF2-40B4-BE49-F238E27FC236}">
                <a16:creationId xmlns:a16="http://schemas.microsoft.com/office/drawing/2014/main" id="{A9212479-76C0-7FC1-5A83-BA54E00CA522}"/>
              </a:ext>
            </a:extLst>
          </p:cNvPr>
          <p:cNvSpPr/>
          <p:nvPr/>
        </p:nvSpPr>
        <p:spPr>
          <a:xfrm>
            <a:off x="125027" y="5935123"/>
            <a:ext cx="12339826" cy="1002983"/>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Poppins Light" panose="00000400000000000000" pitchFamily="2" charset="0"/>
                <a:ea typeface="Source Sans Pro" pitchFamily="34" charset="-122"/>
                <a:cs typeface="Poppins Light" panose="00000400000000000000" pitchFamily="2" charset="0"/>
              </a:rPr>
              <a:t>The smart display system intelligently manages patient queues. It offers department-specific token systems, real-time wait estimates, and automatic priority sorting. Color-coded status indicators enhance clarity for both patients and staff.</a:t>
            </a:r>
            <a:endParaRPr lang="en-US" sz="16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181144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1">
            <a:extLst>
              <a:ext uri="{FF2B5EF4-FFF2-40B4-BE49-F238E27FC236}">
                <a16:creationId xmlns:a16="http://schemas.microsoft.com/office/drawing/2014/main" id="{72F81A09-BCD0-96CE-D5CC-481E186FF2F6}"/>
              </a:ext>
            </a:extLst>
          </p:cNvPr>
          <p:cNvSpPr/>
          <p:nvPr/>
        </p:nvSpPr>
        <p:spPr>
          <a:xfrm>
            <a:off x="68826" y="0"/>
            <a:ext cx="12123174" cy="708779"/>
          </a:xfrm>
          <a:prstGeom prst="rect">
            <a:avLst/>
          </a:prstGeom>
          <a:noFill/>
          <a:ln/>
        </p:spPr>
        <p:txBody>
          <a:bodyPr wrap="none" lIns="0" tIns="0" rIns="0" bIns="0" rtlCol="0" anchor="t"/>
          <a:lstStyle/>
          <a:p>
            <a:pPr marL="0" indent="0" algn="l">
              <a:lnSpc>
                <a:spcPts val="5550"/>
              </a:lnSpc>
              <a:buNone/>
            </a:pPr>
            <a:r>
              <a:rPr lang="en-US" sz="4000" dirty="0">
                <a:solidFill>
                  <a:srgbClr val="F2F2F3"/>
                </a:solidFill>
                <a:latin typeface="Poppins Light" pitchFamily="34" charset="0"/>
                <a:ea typeface="Poppins Light" pitchFamily="34" charset="-122"/>
                <a:cs typeface="Poppins Light" pitchFamily="34" charset="-120"/>
              </a:rPr>
              <a:t>Admin Dashboard: Complete System Control</a:t>
            </a:r>
            <a:endParaRPr lang="en-US" sz="4000" dirty="0"/>
          </a:p>
        </p:txBody>
      </p:sp>
      <p:sp>
        <p:nvSpPr>
          <p:cNvPr id="15" name="Text 3">
            <a:extLst>
              <a:ext uri="{FF2B5EF4-FFF2-40B4-BE49-F238E27FC236}">
                <a16:creationId xmlns:a16="http://schemas.microsoft.com/office/drawing/2014/main" id="{11975601-9E9E-25C5-CB11-508EF5562F96}"/>
              </a:ext>
            </a:extLst>
          </p:cNvPr>
          <p:cNvSpPr/>
          <p:nvPr/>
        </p:nvSpPr>
        <p:spPr>
          <a:xfrm>
            <a:off x="110604" y="5133223"/>
            <a:ext cx="2839076" cy="354330"/>
          </a:xfrm>
          <a:prstGeom prst="rect">
            <a:avLst/>
          </a:prstGeom>
          <a:noFill/>
          <a:ln/>
        </p:spPr>
        <p:txBody>
          <a:bodyPr wrap="none" lIns="0" tIns="0" rIns="0" bIns="0" rtlCol="0" anchor="t"/>
          <a:lstStyle/>
          <a:p>
            <a:pPr marL="0" indent="0" algn="l">
              <a:lnSpc>
                <a:spcPts val="2750"/>
              </a:lnSpc>
              <a:buNone/>
            </a:pPr>
            <a:r>
              <a:rPr lang="en-US" sz="1400" dirty="0">
                <a:solidFill>
                  <a:srgbClr val="E5E0DF"/>
                </a:solidFill>
                <a:latin typeface="Poppins Light" pitchFamily="34" charset="0"/>
                <a:ea typeface="Poppins Light" pitchFamily="34" charset="-122"/>
                <a:cs typeface="Poppins Light" pitchFamily="34" charset="-120"/>
              </a:rPr>
              <a:t>System-wide Analytics &amp; Alerts</a:t>
            </a:r>
            <a:endParaRPr lang="en-US" sz="1400" dirty="0"/>
          </a:p>
        </p:txBody>
      </p:sp>
      <p:sp>
        <p:nvSpPr>
          <p:cNvPr id="16" name="Text 4">
            <a:extLst>
              <a:ext uri="{FF2B5EF4-FFF2-40B4-BE49-F238E27FC236}">
                <a16:creationId xmlns:a16="http://schemas.microsoft.com/office/drawing/2014/main" id="{A2CF5C5B-0EBB-377A-C9D9-76F6E9258615}"/>
              </a:ext>
            </a:extLst>
          </p:cNvPr>
          <p:cNvSpPr/>
          <p:nvPr/>
        </p:nvSpPr>
        <p:spPr>
          <a:xfrm>
            <a:off x="92047" y="5472061"/>
            <a:ext cx="3202870" cy="362903"/>
          </a:xfrm>
          <a:prstGeom prst="rect">
            <a:avLst/>
          </a:prstGeom>
          <a:noFill/>
          <a:ln/>
        </p:spPr>
        <p:txBody>
          <a:bodyPr wrap="none" lIns="0" tIns="0" rIns="0" bIns="0" rtlCol="0" anchor="t"/>
          <a:lstStyle/>
          <a:p>
            <a:pPr marL="0" indent="0" algn="l">
              <a:lnSpc>
                <a:spcPts val="2850"/>
              </a:lnSpc>
              <a:buNone/>
            </a:pPr>
            <a:r>
              <a:rPr lang="en-US" sz="1100" dirty="0">
                <a:solidFill>
                  <a:srgbClr val="E5E0DF"/>
                </a:solidFill>
                <a:latin typeface="Roboto Light" pitchFamily="34" charset="0"/>
                <a:ea typeface="Roboto Light" pitchFamily="34" charset="-122"/>
                <a:cs typeface="Roboto Light" pitchFamily="34" charset="-120"/>
              </a:rPr>
              <a:t>Monitor display status and emergency notifications.</a:t>
            </a:r>
            <a:endParaRPr lang="en-US" sz="1100" dirty="0"/>
          </a:p>
        </p:txBody>
      </p:sp>
      <p:sp>
        <p:nvSpPr>
          <p:cNvPr id="18" name="Text 6">
            <a:extLst>
              <a:ext uri="{FF2B5EF4-FFF2-40B4-BE49-F238E27FC236}">
                <a16:creationId xmlns:a16="http://schemas.microsoft.com/office/drawing/2014/main" id="{3D9BFD0B-C5E0-4DAF-9514-9A714A3B9743}"/>
              </a:ext>
            </a:extLst>
          </p:cNvPr>
          <p:cNvSpPr/>
          <p:nvPr/>
        </p:nvSpPr>
        <p:spPr>
          <a:xfrm>
            <a:off x="9677434" y="5141548"/>
            <a:ext cx="2697519" cy="354330"/>
          </a:xfrm>
          <a:prstGeom prst="rect">
            <a:avLst/>
          </a:prstGeom>
          <a:noFill/>
          <a:ln/>
        </p:spPr>
        <p:txBody>
          <a:bodyPr wrap="none" lIns="0" tIns="0" rIns="0" bIns="0" rtlCol="0" anchor="t"/>
          <a:lstStyle/>
          <a:p>
            <a:pPr marL="0" indent="0" algn="l">
              <a:lnSpc>
                <a:spcPts val="2750"/>
              </a:lnSpc>
              <a:buNone/>
            </a:pPr>
            <a:r>
              <a:rPr lang="en-US" sz="1400" dirty="0">
                <a:solidFill>
                  <a:srgbClr val="E5E0DF"/>
                </a:solidFill>
                <a:latin typeface="Poppins Light" pitchFamily="34" charset="0"/>
                <a:ea typeface="Poppins Light" pitchFamily="34" charset="-122"/>
                <a:cs typeface="Poppins Light" pitchFamily="34" charset="-120"/>
              </a:rPr>
              <a:t>User Management</a:t>
            </a:r>
            <a:endParaRPr lang="en-US" sz="1400" dirty="0"/>
          </a:p>
        </p:txBody>
      </p:sp>
      <p:sp>
        <p:nvSpPr>
          <p:cNvPr id="19" name="Text 7">
            <a:extLst>
              <a:ext uri="{FF2B5EF4-FFF2-40B4-BE49-F238E27FC236}">
                <a16:creationId xmlns:a16="http://schemas.microsoft.com/office/drawing/2014/main" id="{E1DF9DAA-F06D-A44B-47BB-50FE6B9E0C54}"/>
              </a:ext>
            </a:extLst>
          </p:cNvPr>
          <p:cNvSpPr/>
          <p:nvPr/>
        </p:nvSpPr>
        <p:spPr>
          <a:xfrm>
            <a:off x="9677434" y="5457671"/>
            <a:ext cx="2403962" cy="362903"/>
          </a:xfrm>
          <a:prstGeom prst="rect">
            <a:avLst/>
          </a:prstGeom>
          <a:noFill/>
          <a:ln/>
        </p:spPr>
        <p:txBody>
          <a:bodyPr wrap="none" lIns="0" tIns="0" rIns="0" bIns="0" rtlCol="0" anchor="t"/>
          <a:lstStyle/>
          <a:p>
            <a:pPr marL="0" indent="0" algn="l">
              <a:lnSpc>
                <a:spcPts val="2850"/>
              </a:lnSpc>
              <a:buNone/>
            </a:pPr>
            <a:r>
              <a:rPr lang="en-US" sz="1100" dirty="0">
                <a:solidFill>
                  <a:srgbClr val="E5E0DF"/>
                </a:solidFill>
                <a:latin typeface="Roboto Light" pitchFamily="34" charset="0"/>
                <a:ea typeface="Roboto Light" pitchFamily="34" charset="-122"/>
                <a:cs typeface="Roboto Light" pitchFamily="34" charset="-120"/>
              </a:rPr>
              <a:t>Create, assign roles and access easily.</a:t>
            </a:r>
            <a:endParaRPr lang="en-US" sz="1100" dirty="0"/>
          </a:p>
        </p:txBody>
      </p:sp>
      <p:sp>
        <p:nvSpPr>
          <p:cNvPr id="21" name="Text 9">
            <a:extLst>
              <a:ext uri="{FF2B5EF4-FFF2-40B4-BE49-F238E27FC236}">
                <a16:creationId xmlns:a16="http://schemas.microsoft.com/office/drawing/2014/main" id="{D91813C9-8EFE-9ECB-3751-A7AAC1304A05}"/>
              </a:ext>
            </a:extLst>
          </p:cNvPr>
          <p:cNvSpPr/>
          <p:nvPr/>
        </p:nvSpPr>
        <p:spPr>
          <a:xfrm>
            <a:off x="3318138" y="5141548"/>
            <a:ext cx="3202870" cy="354330"/>
          </a:xfrm>
          <a:prstGeom prst="rect">
            <a:avLst/>
          </a:prstGeom>
          <a:noFill/>
          <a:ln/>
        </p:spPr>
        <p:txBody>
          <a:bodyPr wrap="none" lIns="0" tIns="0" rIns="0" bIns="0" rtlCol="0" anchor="t"/>
          <a:lstStyle/>
          <a:p>
            <a:pPr marL="0" indent="0" algn="l">
              <a:lnSpc>
                <a:spcPts val="2750"/>
              </a:lnSpc>
              <a:buNone/>
            </a:pPr>
            <a:r>
              <a:rPr lang="en-US" sz="1400" dirty="0">
                <a:solidFill>
                  <a:srgbClr val="E5E0DF"/>
                </a:solidFill>
                <a:latin typeface="Poppins Light" pitchFamily="34" charset="0"/>
                <a:ea typeface="Poppins Light" pitchFamily="34" charset="-122"/>
                <a:cs typeface="Poppins Light" pitchFamily="34" charset="-120"/>
              </a:rPr>
              <a:t>Department &amp; Display Configuration</a:t>
            </a:r>
            <a:endParaRPr lang="en-US" sz="1400" dirty="0"/>
          </a:p>
        </p:txBody>
      </p:sp>
      <p:sp>
        <p:nvSpPr>
          <p:cNvPr id="22" name="Text 10">
            <a:extLst>
              <a:ext uri="{FF2B5EF4-FFF2-40B4-BE49-F238E27FC236}">
                <a16:creationId xmlns:a16="http://schemas.microsoft.com/office/drawing/2014/main" id="{5BB31DD2-D5DD-A138-DAB6-55C10CB419C9}"/>
              </a:ext>
            </a:extLst>
          </p:cNvPr>
          <p:cNvSpPr/>
          <p:nvPr/>
        </p:nvSpPr>
        <p:spPr>
          <a:xfrm>
            <a:off x="3318140" y="5472061"/>
            <a:ext cx="3202870" cy="362903"/>
          </a:xfrm>
          <a:prstGeom prst="rect">
            <a:avLst/>
          </a:prstGeom>
          <a:noFill/>
          <a:ln/>
        </p:spPr>
        <p:txBody>
          <a:bodyPr wrap="none" lIns="0" tIns="0" rIns="0" bIns="0" rtlCol="0" anchor="t"/>
          <a:lstStyle/>
          <a:p>
            <a:pPr marL="0" indent="0" algn="l">
              <a:lnSpc>
                <a:spcPts val="2850"/>
              </a:lnSpc>
              <a:buNone/>
            </a:pPr>
            <a:r>
              <a:rPr lang="en-US" sz="1100" dirty="0">
                <a:solidFill>
                  <a:srgbClr val="E5E0DF"/>
                </a:solidFill>
                <a:latin typeface="Roboto Light" pitchFamily="34" charset="0"/>
                <a:ea typeface="Roboto Light" pitchFamily="34" charset="-122"/>
                <a:cs typeface="Roboto Light" pitchFamily="34" charset="-120"/>
              </a:rPr>
              <a:t>Customize settings based on hospital needs.</a:t>
            </a:r>
            <a:endParaRPr lang="en-US" sz="1100" dirty="0"/>
          </a:p>
        </p:txBody>
      </p:sp>
      <p:sp>
        <p:nvSpPr>
          <p:cNvPr id="24" name="Text 12">
            <a:extLst>
              <a:ext uri="{FF2B5EF4-FFF2-40B4-BE49-F238E27FC236}">
                <a16:creationId xmlns:a16="http://schemas.microsoft.com/office/drawing/2014/main" id="{09AA2DB8-CCDE-D4EF-31DC-C25081D06DCC}"/>
              </a:ext>
            </a:extLst>
          </p:cNvPr>
          <p:cNvSpPr/>
          <p:nvPr/>
        </p:nvSpPr>
        <p:spPr>
          <a:xfrm>
            <a:off x="6567456" y="5133223"/>
            <a:ext cx="3017093" cy="354330"/>
          </a:xfrm>
          <a:prstGeom prst="rect">
            <a:avLst/>
          </a:prstGeom>
          <a:noFill/>
          <a:ln/>
        </p:spPr>
        <p:txBody>
          <a:bodyPr wrap="none" lIns="0" tIns="0" rIns="0" bIns="0" rtlCol="0" anchor="t"/>
          <a:lstStyle/>
          <a:p>
            <a:pPr marL="0" indent="0" algn="l">
              <a:lnSpc>
                <a:spcPts val="2750"/>
              </a:lnSpc>
              <a:buNone/>
            </a:pPr>
            <a:r>
              <a:rPr lang="en-US" sz="1400" dirty="0">
                <a:solidFill>
                  <a:srgbClr val="E5E0DF"/>
                </a:solidFill>
                <a:latin typeface="Poppins Light" pitchFamily="34" charset="0"/>
                <a:ea typeface="Poppins Light" pitchFamily="34" charset="-122"/>
                <a:cs typeface="Poppins Light" pitchFamily="34" charset="-120"/>
              </a:rPr>
              <a:t>Role-Based Access Control</a:t>
            </a:r>
            <a:endParaRPr lang="en-US" sz="1400" dirty="0"/>
          </a:p>
        </p:txBody>
      </p:sp>
      <p:sp>
        <p:nvSpPr>
          <p:cNvPr id="25" name="Text 13">
            <a:extLst>
              <a:ext uri="{FF2B5EF4-FFF2-40B4-BE49-F238E27FC236}">
                <a16:creationId xmlns:a16="http://schemas.microsoft.com/office/drawing/2014/main" id="{C8E628ED-58BD-F7B2-5351-4B80C9D2C535}"/>
              </a:ext>
            </a:extLst>
          </p:cNvPr>
          <p:cNvSpPr/>
          <p:nvPr/>
        </p:nvSpPr>
        <p:spPr>
          <a:xfrm>
            <a:off x="6567455" y="5472061"/>
            <a:ext cx="3017093" cy="362903"/>
          </a:xfrm>
          <a:prstGeom prst="rect">
            <a:avLst/>
          </a:prstGeom>
          <a:noFill/>
          <a:ln/>
        </p:spPr>
        <p:txBody>
          <a:bodyPr wrap="none" lIns="0" tIns="0" rIns="0" bIns="0" rtlCol="0" anchor="t"/>
          <a:lstStyle/>
          <a:p>
            <a:pPr marL="0" indent="0" algn="l">
              <a:lnSpc>
                <a:spcPts val="2850"/>
              </a:lnSpc>
              <a:buNone/>
            </a:pPr>
            <a:r>
              <a:rPr lang="en-US" sz="1100" dirty="0">
                <a:solidFill>
                  <a:srgbClr val="E5E0DF"/>
                </a:solidFill>
                <a:latin typeface="Roboto Light" pitchFamily="34" charset="0"/>
                <a:ea typeface="Roboto Light" pitchFamily="34" charset="-122"/>
                <a:cs typeface="Roboto Light" pitchFamily="34" charset="-120"/>
              </a:rPr>
              <a:t>Enhances security by defining user permissions.</a:t>
            </a:r>
            <a:endParaRPr lang="en-US" sz="1100" dirty="0"/>
          </a:p>
        </p:txBody>
      </p:sp>
      <p:sp>
        <p:nvSpPr>
          <p:cNvPr id="26" name="Rectangle 25">
            <a:extLst>
              <a:ext uri="{FF2B5EF4-FFF2-40B4-BE49-F238E27FC236}">
                <a16:creationId xmlns:a16="http://schemas.microsoft.com/office/drawing/2014/main" id="{6B815FD1-889B-01BF-B123-492B58AC24CB}"/>
              </a:ext>
            </a:extLst>
          </p:cNvPr>
          <p:cNvSpPr/>
          <p:nvPr/>
        </p:nvSpPr>
        <p:spPr>
          <a:xfrm>
            <a:off x="68826" y="5136642"/>
            <a:ext cx="3202870" cy="787334"/>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7" name="Rectangle 26">
            <a:extLst>
              <a:ext uri="{FF2B5EF4-FFF2-40B4-BE49-F238E27FC236}">
                <a16:creationId xmlns:a16="http://schemas.microsoft.com/office/drawing/2014/main" id="{F437F6E5-9BC5-E192-3BB5-3C6BC6F5209C}"/>
              </a:ext>
            </a:extLst>
          </p:cNvPr>
          <p:cNvSpPr/>
          <p:nvPr/>
        </p:nvSpPr>
        <p:spPr>
          <a:xfrm>
            <a:off x="3271696" y="5141598"/>
            <a:ext cx="3249312" cy="787334"/>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8" name="Rectangle 27">
            <a:extLst>
              <a:ext uri="{FF2B5EF4-FFF2-40B4-BE49-F238E27FC236}">
                <a16:creationId xmlns:a16="http://schemas.microsoft.com/office/drawing/2014/main" id="{EDB8F321-EF00-7EAB-E6CA-AA9220665832}"/>
              </a:ext>
            </a:extLst>
          </p:cNvPr>
          <p:cNvSpPr/>
          <p:nvPr/>
        </p:nvSpPr>
        <p:spPr>
          <a:xfrm>
            <a:off x="6521009" y="5136642"/>
            <a:ext cx="3063538" cy="787334"/>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9" name="Rectangle 28">
            <a:extLst>
              <a:ext uri="{FF2B5EF4-FFF2-40B4-BE49-F238E27FC236}">
                <a16:creationId xmlns:a16="http://schemas.microsoft.com/office/drawing/2014/main" id="{3E5AB08C-BFBC-8C89-E3D5-B315C271519F}"/>
              </a:ext>
            </a:extLst>
          </p:cNvPr>
          <p:cNvSpPr/>
          <p:nvPr/>
        </p:nvSpPr>
        <p:spPr>
          <a:xfrm>
            <a:off x="9584548" y="5141598"/>
            <a:ext cx="2496848" cy="787334"/>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31" name="Picture 30">
            <a:extLst>
              <a:ext uri="{FF2B5EF4-FFF2-40B4-BE49-F238E27FC236}">
                <a16:creationId xmlns:a16="http://schemas.microsoft.com/office/drawing/2014/main" id="{E90DFA56-7D23-AD47-1FF5-66232DD8F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29" y="1470786"/>
            <a:ext cx="5624052" cy="3163529"/>
          </a:xfrm>
          <a:prstGeom prst="rect">
            <a:avLst/>
          </a:prstGeom>
        </p:spPr>
      </p:pic>
      <p:pic>
        <p:nvPicPr>
          <p:cNvPr id="33" name="Picture 32">
            <a:extLst>
              <a:ext uri="{FF2B5EF4-FFF2-40B4-BE49-F238E27FC236}">
                <a16:creationId xmlns:a16="http://schemas.microsoft.com/office/drawing/2014/main" id="{B115ACEC-C2C6-A687-2893-894FE2E77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819" y="1470787"/>
            <a:ext cx="5624052" cy="3163529"/>
          </a:xfrm>
          <a:prstGeom prst="rect">
            <a:avLst/>
          </a:prstGeom>
        </p:spPr>
      </p:pic>
      <p:sp>
        <p:nvSpPr>
          <p:cNvPr id="34" name="TextBox 33">
            <a:hlinkClick r:id="rId5"/>
            <a:extLst>
              <a:ext uri="{FF2B5EF4-FFF2-40B4-BE49-F238E27FC236}">
                <a16:creationId xmlns:a16="http://schemas.microsoft.com/office/drawing/2014/main" id="{EF2DBD43-985F-4382-7052-A5B42CF40208}"/>
              </a:ext>
            </a:extLst>
          </p:cNvPr>
          <p:cNvSpPr txBox="1"/>
          <p:nvPr/>
        </p:nvSpPr>
        <p:spPr>
          <a:xfrm>
            <a:off x="4045439" y="852001"/>
            <a:ext cx="4990406" cy="369332"/>
          </a:xfrm>
          <a:prstGeom prst="rect">
            <a:avLst/>
          </a:prstGeom>
          <a:noFill/>
        </p:spPr>
        <p:txBody>
          <a:bodyPr wrap="square" rtlCol="0">
            <a:spAutoFit/>
          </a:bodyPr>
          <a:lstStyle/>
          <a:p>
            <a:r>
              <a:rPr lang="en-IN" dirty="0">
                <a:solidFill>
                  <a:schemeClr val="bg1"/>
                </a:solidFill>
                <a:latin typeface="Poppins Light" panose="00000400000000000000" pitchFamily="2" charset="0"/>
                <a:cs typeface="Poppins Light" panose="00000400000000000000" pitchFamily="2" charset="0"/>
                <a:hlinkClick r:id="rId6"/>
              </a:rPr>
              <a:t>http://cprm-prototype.vercel.app/admin</a:t>
            </a:r>
            <a:endParaRPr lang="en-IN"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888471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85033CE0-ABF7-7E3A-DA25-7E32B84A3969}"/>
              </a:ext>
            </a:extLst>
          </p:cNvPr>
          <p:cNvSpPr/>
          <p:nvPr/>
        </p:nvSpPr>
        <p:spPr>
          <a:xfrm>
            <a:off x="356468" y="55082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2F3"/>
                </a:solidFill>
                <a:latin typeface="Poppins Light" panose="00000400000000000000" pitchFamily="2" charset="0"/>
                <a:ea typeface="Poppins Light" pitchFamily="34" charset="-122"/>
                <a:cs typeface="Poppins Light" panose="00000400000000000000" pitchFamily="2" charset="0"/>
              </a:rPr>
              <a:t>Admin Overview: Centralized Control</a:t>
            </a:r>
            <a:endParaRPr lang="en-US" sz="4450" dirty="0">
              <a:latin typeface="Poppins Light" panose="00000400000000000000" pitchFamily="2" charset="0"/>
              <a:cs typeface="Poppins Light" panose="00000400000000000000" pitchFamily="2" charset="0"/>
            </a:endParaRPr>
          </a:p>
        </p:txBody>
      </p:sp>
      <p:pic>
        <p:nvPicPr>
          <p:cNvPr id="3" name="Image 1" descr="preencoded.png">
            <a:extLst>
              <a:ext uri="{FF2B5EF4-FFF2-40B4-BE49-F238E27FC236}">
                <a16:creationId xmlns:a16="http://schemas.microsoft.com/office/drawing/2014/main" id="{DAE74310-BA78-FD9E-0055-10F80F8BA054}"/>
              </a:ext>
            </a:extLst>
          </p:cNvPr>
          <p:cNvPicPr>
            <a:picLocks noChangeAspect="1"/>
          </p:cNvPicPr>
          <p:nvPr/>
        </p:nvPicPr>
        <p:blipFill>
          <a:blip r:embed="rId2"/>
          <a:stretch>
            <a:fillRect/>
          </a:stretch>
        </p:blipFill>
        <p:spPr>
          <a:xfrm>
            <a:off x="356468" y="2308549"/>
            <a:ext cx="566976" cy="566976"/>
          </a:xfrm>
          <a:prstGeom prst="rect">
            <a:avLst/>
          </a:prstGeom>
        </p:spPr>
      </p:pic>
      <p:sp>
        <p:nvSpPr>
          <p:cNvPr id="4" name="Text 2">
            <a:extLst>
              <a:ext uri="{FF2B5EF4-FFF2-40B4-BE49-F238E27FC236}">
                <a16:creationId xmlns:a16="http://schemas.microsoft.com/office/drawing/2014/main" id="{62A33B63-00BB-8C47-3A9C-40915210606D}"/>
              </a:ext>
            </a:extLst>
          </p:cNvPr>
          <p:cNvSpPr/>
          <p:nvPr/>
        </p:nvSpPr>
        <p:spPr>
          <a:xfrm>
            <a:off x="1206931" y="2443208"/>
            <a:ext cx="3250287"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Universal Access Points</a:t>
            </a:r>
            <a:endParaRPr lang="en-US" sz="2200" dirty="0">
              <a:latin typeface="Poppins Light" panose="00000400000000000000" pitchFamily="2" charset="0"/>
              <a:cs typeface="Poppins Light" panose="00000400000000000000" pitchFamily="2" charset="0"/>
            </a:endParaRPr>
          </a:p>
        </p:txBody>
      </p:sp>
      <p:sp>
        <p:nvSpPr>
          <p:cNvPr id="5" name="Text 3">
            <a:extLst>
              <a:ext uri="{FF2B5EF4-FFF2-40B4-BE49-F238E27FC236}">
                <a16:creationId xmlns:a16="http://schemas.microsoft.com/office/drawing/2014/main" id="{0FDDB9BD-BB35-8A53-BEA5-EA4027AF1156}"/>
              </a:ext>
            </a:extLst>
          </p:cNvPr>
          <p:cNvSpPr/>
          <p:nvPr/>
        </p:nvSpPr>
        <p:spPr>
          <a:xfrm>
            <a:off x="1206931" y="2933627"/>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Links to all roles and every page are available here.</a:t>
            </a:r>
            <a:endParaRPr lang="en-US" sz="1750" dirty="0">
              <a:latin typeface="Poppins Light" panose="00000400000000000000" pitchFamily="2" charset="0"/>
              <a:cs typeface="Poppins Light" panose="00000400000000000000" pitchFamily="2" charset="0"/>
            </a:endParaRPr>
          </a:p>
        </p:txBody>
      </p:sp>
      <p:pic>
        <p:nvPicPr>
          <p:cNvPr id="6" name="Image 2" descr="preencoded.png">
            <a:extLst>
              <a:ext uri="{FF2B5EF4-FFF2-40B4-BE49-F238E27FC236}">
                <a16:creationId xmlns:a16="http://schemas.microsoft.com/office/drawing/2014/main" id="{211D7AEB-C44A-2340-2D30-89189E9FC638}"/>
              </a:ext>
            </a:extLst>
          </p:cNvPr>
          <p:cNvPicPr>
            <a:picLocks noChangeAspect="1"/>
          </p:cNvPicPr>
          <p:nvPr/>
        </p:nvPicPr>
        <p:blipFill>
          <a:blip r:embed="rId3"/>
          <a:stretch>
            <a:fillRect/>
          </a:stretch>
        </p:blipFill>
        <p:spPr>
          <a:xfrm>
            <a:off x="356468" y="3863505"/>
            <a:ext cx="566976" cy="566976"/>
          </a:xfrm>
          <a:prstGeom prst="rect">
            <a:avLst/>
          </a:prstGeom>
        </p:spPr>
      </p:pic>
      <p:sp>
        <p:nvSpPr>
          <p:cNvPr id="7" name="Text 4">
            <a:extLst>
              <a:ext uri="{FF2B5EF4-FFF2-40B4-BE49-F238E27FC236}">
                <a16:creationId xmlns:a16="http://schemas.microsoft.com/office/drawing/2014/main" id="{45F3F10A-4497-D5CA-A098-DACE24EC4DB6}"/>
              </a:ext>
            </a:extLst>
          </p:cNvPr>
          <p:cNvSpPr/>
          <p:nvPr/>
        </p:nvSpPr>
        <p:spPr>
          <a:xfrm>
            <a:off x="1206931" y="39981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Role-Based Security</a:t>
            </a:r>
            <a:endParaRPr lang="en-US" sz="2200" dirty="0">
              <a:latin typeface="Poppins Light" panose="00000400000000000000" pitchFamily="2" charset="0"/>
              <a:cs typeface="Poppins Light" panose="00000400000000000000" pitchFamily="2" charset="0"/>
            </a:endParaRPr>
          </a:p>
        </p:txBody>
      </p:sp>
      <p:sp>
        <p:nvSpPr>
          <p:cNvPr id="8" name="Text 5">
            <a:extLst>
              <a:ext uri="{FF2B5EF4-FFF2-40B4-BE49-F238E27FC236}">
                <a16:creationId xmlns:a16="http://schemas.microsoft.com/office/drawing/2014/main" id="{1819945E-0FB7-F94C-A392-A86174641CAF}"/>
              </a:ext>
            </a:extLst>
          </p:cNvPr>
          <p:cNvSpPr/>
          <p:nvPr/>
        </p:nvSpPr>
        <p:spPr>
          <a:xfrm>
            <a:off x="1206931" y="4488583"/>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Ensuring appropriate access for each user type.</a:t>
            </a:r>
            <a:endParaRPr lang="en-US" sz="1750" dirty="0">
              <a:latin typeface="Poppins Light" panose="00000400000000000000" pitchFamily="2" charset="0"/>
              <a:cs typeface="Poppins Light" panose="00000400000000000000" pitchFamily="2" charset="0"/>
            </a:endParaRPr>
          </a:p>
        </p:txBody>
      </p:sp>
      <p:pic>
        <p:nvPicPr>
          <p:cNvPr id="9" name="Image 3" descr="preencoded.png">
            <a:extLst>
              <a:ext uri="{FF2B5EF4-FFF2-40B4-BE49-F238E27FC236}">
                <a16:creationId xmlns:a16="http://schemas.microsoft.com/office/drawing/2014/main" id="{3E3354BE-9B97-165F-FAE7-CF098685782A}"/>
              </a:ext>
            </a:extLst>
          </p:cNvPr>
          <p:cNvPicPr>
            <a:picLocks noChangeAspect="1"/>
          </p:cNvPicPr>
          <p:nvPr/>
        </p:nvPicPr>
        <p:blipFill>
          <a:blip r:embed="rId4"/>
          <a:stretch>
            <a:fillRect/>
          </a:stretch>
        </p:blipFill>
        <p:spPr>
          <a:xfrm>
            <a:off x="356468" y="5418461"/>
            <a:ext cx="566976" cy="566976"/>
          </a:xfrm>
          <a:prstGeom prst="rect">
            <a:avLst/>
          </a:prstGeom>
        </p:spPr>
      </p:pic>
      <p:sp>
        <p:nvSpPr>
          <p:cNvPr id="10" name="Text 6">
            <a:extLst>
              <a:ext uri="{FF2B5EF4-FFF2-40B4-BE49-F238E27FC236}">
                <a16:creationId xmlns:a16="http://schemas.microsoft.com/office/drawing/2014/main" id="{1CF47E8A-4F7B-95A6-0352-EF276BD7174F}"/>
              </a:ext>
            </a:extLst>
          </p:cNvPr>
          <p:cNvSpPr/>
          <p:nvPr/>
        </p:nvSpPr>
        <p:spPr>
          <a:xfrm>
            <a:off x="1206931" y="5553121"/>
            <a:ext cx="3089672"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anose="00000400000000000000" pitchFamily="2" charset="0"/>
                <a:ea typeface="Poppins Light" pitchFamily="34" charset="-122"/>
                <a:cs typeface="Poppins Light" panose="00000400000000000000" pitchFamily="2" charset="0"/>
              </a:rPr>
              <a:t>System Health Metrics</a:t>
            </a:r>
            <a:endParaRPr lang="en-US" sz="2200" dirty="0">
              <a:latin typeface="Poppins Light" panose="00000400000000000000" pitchFamily="2" charset="0"/>
              <a:cs typeface="Poppins Light" panose="00000400000000000000" pitchFamily="2" charset="0"/>
            </a:endParaRPr>
          </a:p>
        </p:txBody>
      </p:sp>
      <p:sp>
        <p:nvSpPr>
          <p:cNvPr id="11" name="Text 7">
            <a:extLst>
              <a:ext uri="{FF2B5EF4-FFF2-40B4-BE49-F238E27FC236}">
                <a16:creationId xmlns:a16="http://schemas.microsoft.com/office/drawing/2014/main" id="{1F90E9B2-25B6-CA6E-891E-7E0A5A3C7BC8}"/>
              </a:ext>
            </a:extLst>
          </p:cNvPr>
          <p:cNvSpPr/>
          <p:nvPr/>
        </p:nvSpPr>
        <p:spPr>
          <a:xfrm>
            <a:off x="1206931" y="6043539"/>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Monitoring overall system performance and status.</a:t>
            </a:r>
            <a:endParaRPr lang="en-US" sz="1750" dirty="0">
              <a:latin typeface="Poppins Light" panose="00000400000000000000" pitchFamily="2" charset="0"/>
              <a:cs typeface="Poppins Light" panose="00000400000000000000" pitchFamily="2" charset="0"/>
            </a:endParaRPr>
          </a:p>
        </p:txBody>
      </p:sp>
      <p:pic>
        <p:nvPicPr>
          <p:cNvPr id="12" name="Picture 11">
            <a:extLst>
              <a:ext uri="{FF2B5EF4-FFF2-40B4-BE49-F238E27FC236}">
                <a16:creationId xmlns:a16="http://schemas.microsoft.com/office/drawing/2014/main" id="{40297597-B9EC-9F37-EB11-5DF5B6BC71C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97757" y="2509758"/>
            <a:ext cx="5164796" cy="2905198"/>
          </a:xfrm>
          <a:prstGeom prst="rect">
            <a:avLst/>
          </a:prstGeom>
        </p:spPr>
      </p:pic>
      <p:sp>
        <p:nvSpPr>
          <p:cNvPr id="13" name="TextBox 12">
            <a:extLst>
              <a:ext uri="{FF2B5EF4-FFF2-40B4-BE49-F238E27FC236}">
                <a16:creationId xmlns:a16="http://schemas.microsoft.com/office/drawing/2014/main" id="{45071840-7D92-89D1-2F37-11A3183D73A0}"/>
              </a:ext>
            </a:extLst>
          </p:cNvPr>
          <p:cNvSpPr txBox="1"/>
          <p:nvPr/>
        </p:nvSpPr>
        <p:spPr>
          <a:xfrm>
            <a:off x="6096000" y="1859322"/>
            <a:ext cx="6097656" cy="369332"/>
          </a:xfrm>
          <a:prstGeom prst="rect">
            <a:avLst/>
          </a:prstGeom>
          <a:noFill/>
        </p:spPr>
        <p:txBody>
          <a:bodyPr wrap="square">
            <a:spAutoFit/>
          </a:bodyPr>
          <a:lstStyle/>
          <a:p>
            <a:r>
              <a:rPr lang="en-IN" dirty="0">
                <a:solidFill>
                  <a:schemeClr val="bg1"/>
                </a:solidFill>
                <a:latin typeface="Poppins Light" panose="00000400000000000000" pitchFamily="2" charset="0"/>
                <a:cs typeface="Poppins Light" panose="00000400000000000000" pitchFamily="2" charset="0"/>
                <a:hlinkClick r:id="rId6"/>
              </a:rPr>
              <a:t>https://cprm-prototype.vercel.app/admin/overview</a:t>
            </a:r>
            <a:endParaRPr lang="en-IN" dirty="0">
              <a:solidFill>
                <a:schemeClr val="bg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4223689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17900451-5253-DB5D-D14E-539392CEC6C1}"/>
              </a:ext>
            </a:extLst>
          </p:cNvPr>
          <p:cNvSpPr/>
          <p:nvPr/>
        </p:nvSpPr>
        <p:spPr>
          <a:xfrm>
            <a:off x="203855" y="1414156"/>
            <a:ext cx="5674995" cy="1417558"/>
          </a:xfrm>
          <a:prstGeom prst="rect">
            <a:avLst/>
          </a:prstGeom>
          <a:noFill/>
          <a:ln/>
        </p:spPr>
        <p:txBody>
          <a:bodyPr wrap="square" lIns="0" tIns="0" rIns="0" bIns="0" rtlCol="0" anchor="t"/>
          <a:lstStyle/>
          <a:p>
            <a:pPr marL="0" indent="0" algn="l">
              <a:lnSpc>
                <a:spcPts val="5550"/>
              </a:lnSpc>
              <a:buNone/>
            </a:pPr>
            <a:r>
              <a:rPr lang="en-US" sz="3600" dirty="0">
                <a:solidFill>
                  <a:srgbClr val="F2F2F3"/>
                </a:solidFill>
                <a:latin typeface="Poppins Light" panose="00000400000000000000" pitchFamily="2" charset="0"/>
                <a:ea typeface="Poppins Light" pitchFamily="34" charset="-122"/>
                <a:cs typeface="Poppins Light" panose="00000400000000000000" pitchFamily="2" charset="0"/>
              </a:rPr>
              <a:t>User Management: Role-Based Access Control</a:t>
            </a:r>
            <a:endParaRPr lang="en-US" sz="3600" dirty="0">
              <a:latin typeface="Poppins Light" panose="00000400000000000000" pitchFamily="2" charset="0"/>
              <a:cs typeface="Poppins Light" panose="00000400000000000000" pitchFamily="2" charset="0"/>
            </a:endParaRPr>
          </a:p>
        </p:txBody>
      </p:sp>
      <p:sp>
        <p:nvSpPr>
          <p:cNvPr id="3" name="Shape 2">
            <a:extLst>
              <a:ext uri="{FF2B5EF4-FFF2-40B4-BE49-F238E27FC236}">
                <a16:creationId xmlns:a16="http://schemas.microsoft.com/office/drawing/2014/main" id="{4D77F6E7-8A0D-99FD-E2B9-E92E4733A426}"/>
              </a:ext>
            </a:extLst>
          </p:cNvPr>
          <p:cNvSpPr/>
          <p:nvPr/>
        </p:nvSpPr>
        <p:spPr>
          <a:xfrm>
            <a:off x="203855" y="3171875"/>
            <a:ext cx="5667375" cy="2404586"/>
          </a:xfrm>
          <a:prstGeom prst="roundRect">
            <a:avLst>
              <a:gd name="adj" fmla="val 3962"/>
            </a:avLst>
          </a:prstGeom>
          <a:noFill/>
          <a:ln w="7620">
            <a:solidFill>
              <a:srgbClr val="FFFFFF">
                <a:alpha val="24000"/>
              </a:srgbClr>
            </a:solidFill>
            <a:prstDash val="solid"/>
          </a:ln>
        </p:spPr>
      </p:sp>
      <p:sp>
        <p:nvSpPr>
          <p:cNvPr id="4" name="Shape 3">
            <a:extLst>
              <a:ext uri="{FF2B5EF4-FFF2-40B4-BE49-F238E27FC236}">
                <a16:creationId xmlns:a16="http://schemas.microsoft.com/office/drawing/2014/main" id="{45589155-5DAB-35F4-C080-880BF10944E9}"/>
              </a:ext>
            </a:extLst>
          </p:cNvPr>
          <p:cNvSpPr/>
          <p:nvPr/>
        </p:nvSpPr>
        <p:spPr>
          <a:xfrm>
            <a:off x="211475" y="3179495"/>
            <a:ext cx="5667375" cy="1013222"/>
          </a:xfrm>
          <a:prstGeom prst="rect">
            <a:avLst/>
          </a:prstGeom>
          <a:solidFill>
            <a:srgbClr val="FFFFFF">
              <a:alpha val="4000"/>
            </a:srgbClr>
          </a:solidFill>
          <a:ln/>
        </p:spPr>
      </p:sp>
      <p:sp>
        <p:nvSpPr>
          <p:cNvPr id="5" name="Text 4">
            <a:extLst>
              <a:ext uri="{FF2B5EF4-FFF2-40B4-BE49-F238E27FC236}">
                <a16:creationId xmlns:a16="http://schemas.microsoft.com/office/drawing/2014/main" id="{17FF1CE9-0CAA-AE32-079D-29A03FBF55AC}"/>
              </a:ext>
            </a:extLst>
          </p:cNvPr>
          <p:cNvSpPr/>
          <p:nvPr/>
        </p:nvSpPr>
        <p:spPr>
          <a:xfrm>
            <a:off x="438527" y="3323204"/>
            <a:ext cx="1427798"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Staff Account Creation</a:t>
            </a:r>
            <a:endParaRPr lang="en-US" sz="1750" dirty="0">
              <a:latin typeface="Poppins Light" panose="00000400000000000000" pitchFamily="2" charset="0"/>
              <a:cs typeface="Poppins Light" panose="00000400000000000000" pitchFamily="2" charset="0"/>
            </a:endParaRPr>
          </a:p>
        </p:txBody>
      </p:sp>
      <p:sp>
        <p:nvSpPr>
          <p:cNvPr id="6" name="Text 5">
            <a:extLst>
              <a:ext uri="{FF2B5EF4-FFF2-40B4-BE49-F238E27FC236}">
                <a16:creationId xmlns:a16="http://schemas.microsoft.com/office/drawing/2014/main" id="{5FCD11DC-F803-3CBE-BAAC-3FA968923F2B}"/>
              </a:ext>
            </a:extLst>
          </p:cNvPr>
          <p:cNvSpPr/>
          <p:nvPr/>
        </p:nvSpPr>
        <p:spPr>
          <a:xfrm>
            <a:off x="2327573" y="3323204"/>
            <a:ext cx="1423987"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Role Assignment</a:t>
            </a:r>
            <a:endParaRPr lang="en-US" sz="1750" dirty="0">
              <a:latin typeface="Poppins Light" panose="00000400000000000000" pitchFamily="2" charset="0"/>
              <a:cs typeface="Poppins Light" panose="00000400000000000000" pitchFamily="2" charset="0"/>
            </a:endParaRPr>
          </a:p>
        </p:txBody>
      </p:sp>
      <p:sp>
        <p:nvSpPr>
          <p:cNvPr id="7" name="Text 6">
            <a:extLst>
              <a:ext uri="{FF2B5EF4-FFF2-40B4-BE49-F238E27FC236}">
                <a16:creationId xmlns:a16="http://schemas.microsoft.com/office/drawing/2014/main" id="{AC9D3046-0217-7D94-323B-63749B448BBB}"/>
              </a:ext>
            </a:extLst>
          </p:cNvPr>
          <p:cNvSpPr/>
          <p:nvPr/>
        </p:nvSpPr>
        <p:spPr>
          <a:xfrm>
            <a:off x="4212808" y="3323204"/>
            <a:ext cx="1423987"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Department Assignment</a:t>
            </a:r>
            <a:endParaRPr lang="en-US" sz="1750" dirty="0">
              <a:latin typeface="Poppins Light" panose="00000400000000000000" pitchFamily="2" charset="0"/>
              <a:cs typeface="Poppins Light" panose="00000400000000000000" pitchFamily="2" charset="0"/>
            </a:endParaRPr>
          </a:p>
        </p:txBody>
      </p:sp>
      <p:sp>
        <p:nvSpPr>
          <p:cNvPr id="9" name="Shape 8">
            <a:extLst>
              <a:ext uri="{FF2B5EF4-FFF2-40B4-BE49-F238E27FC236}">
                <a16:creationId xmlns:a16="http://schemas.microsoft.com/office/drawing/2014/main" id="{A45D6020-05B3-AC17-42A0-DDDA8E050943}"/>
              </a:ext>
            </a:extLst>
          </p:cNvPr>
          <p:cNvSpPr/>
          <p:nvPr/>
        </p:nvSpPr>
        <p:spPr>
          <a:xfrm>
            <a:off x="211475" y="4192717"/>
            <a:ext cx="5659755" cy="1376124"/>
          </a:xfrm>
          <a:prstGeom prst="rect">
            <a:avLst/>
          </a:prstGeom>
          <a:solidFill>
            <a:srgbClr val="000000">
              <a:alpha val="4000"/>
            </a:srgbClr>
          </a:solidFill>
          <a:ln/>
        </p:spPr>
      </p:sp>
      <p:sp>
        <p:nvSpPr>
          <p:cNvPr id="10" name="Text 9">
            <a:extLst>
              <a:ext uri="{FF2B5EF4-FFF2-40B4-BE49-F238E27FC236}">
                <a16:creationId xmlns:a16="http://schemas.microsoft.com/office/drawing/2014/main" id="{43058A65-C2C7-6C88-9518-792B1218413D}"/>
              </a:ext>
            </a:extLst>
          </p:cNvPr>
          <p:cNvSpPr/>
          <p:nvPr/>
        </p:nvSpPr>
        <p:spPr>
          <a:xfrm>
            <a:off x="438527" y="4336426"/>
            <a:ext cx="1427798"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Admins, doctors, nurses setup</a:t>
            </a:r>
            <a:endParaRPr lang="en-US" sz="1750" dirty="0">
              <a:latin typeface="Poppins Light" panose="00000400000000000000" pitchFamily="2" charset="0"/>
              <a:cs typeface="Poppins Light" panose="00000400000000000000" pitchFamily="2" charset="0"/>
            </a:endParaRPr>
          </a:p>
        </p:txBody>
      </p:sp>
      <p:sp>
        <p:nvSpPr>
          <p:cNvPr id="11" name="Text 10">
            <a:extLst>
              <a:ext uri="{FF2B5EF4-FFF2-40B4-BE49-F238E27FC236}">
                <a16:creationId xmlns:a16="http://schemas.microsoft.com/office/drawing/2014/main" id="{8A47B360-E078-9EDB-6FFD-6B25A792056F}"/>
              </a:ext>
            </a:extLst>
          </p:cNvPr>
          <p:cNvSpPr/>
          <p:nvPr/>
        </p:nvSpPr>
        <p:spPr>
          <a:xfrm>
            <a:off x="2327573" y="4336426"/>
            <a:ext cx="1423987"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Admin, Doctor, Nurse roles</a:t>
            </a:r>
            <a:endParaRPr lang="en-US" sz="1750" dirty="0">
              <a:latin typeface="Poppins Light" panose="00000400000000000000" pitchFamily="2" charset="0"/>
              <a:cs typeface="Poppins Light" panose="00000400000000000000" pitchFamily="2" charset="0"/>
            </a:endParaRPr>
          </a:p>
        </p:txBody>
      </p:sp>
      <p:sp>
        <p:nvSpPr>
          <p:cNvPr id="12" name="Text 11">
            <a:extLst>
              <a:ext uri="{FF2B5EF4-FFF2-40B4-BE49-F238E27FC236}">
                <a16:creationId xmlns:a16="http://schemas.microsoft.com/office/drawing/2014/main" id="{FAFF472B-99CF-F296-3E3C-7464499AA3EA}"/>
              </a:ext>
            </a:extLst>
          </p:cNvPr>
          <p:cNvSpPr/>
          <p:nvPr/>
        </p:nvSpPr>
        <p:spPr>
          <a:xfrm>
            <a:off x="4212808" y="4336426"/>
            <a:ext cx="1423987"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Poppins Light" panose="00000400000000000000" pitchFamily="2" charset="0"/>
                <a:ea typeface="Roboto Light" pitchFamily="34" charset="-122"/>
                <a:cs typeface="Poppins Light" panose="00000400000000000000" pitchFamily="2" charset="0"/>
              </a:rPr>
              <a:t>Associate staff to correct units</a:t>
            </a:r>
            <a:endParaRPr lang="en-US" sz="1750" dirty="0">
              <a:latin typeface="Poppins Light" panose="00000400000000000000" pitchFamily="2" charset="0"/>
              <a:cs typeface="Poppins Light" panose="00000400000000000000" pitchFamily="2" charset="0"/>
            </a:endParaRPr>
          </a:p>
        </p:txBody>
      </p:sp>
      <p:pic>
        <p:nvPicPr>
          <p:cNvPr id="36" name="Picture 35">
            <a:extLst>
              <a:ext uri="{FF2B5EF4-FFF2-40B4-BE49-F238E27FC236}">
                <a16:creationId xmlns:a16="http://schemas.microsoft.com/office/drawing/2014/main" id="{6F4B3A8F-BF14-639A-E411-44595E296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152" y="1847235"/>
            <a:ext cx="5624052" cy="3163529"/>
          </a:xfrm>
          <a:prstGeom prst="rect">
            <a:avLst/>
          </a:prstGeom>
        </p:spPr>
      </p:pic>
      <p:sp>
        <p:nvSpPr>
          <p:cNvPr id="16" name="TextBox 15">
            <a:hlinkClick r:id="rId3"/>
            <a:extLst>
              <a:ext uri="{FF2B5EF4-FFF2-40B4-BE49-F238E27FC236}">
                <a16:creationId xmlns:a16="http://schemas.microsoft.com/office/drawing/2014/main" id="{7E945E53-C0B4-0A49-162A-FC8A2236974D}"/>
              </a:ext>
            </a:extLst>
          </p:cNvPr>
          <p:cNvSpPr txBox="1"/>
          <p:nvPr/>
        </p:nvSpPr>
        <p:spPr>
          <a:xfrm>
            <a:off x="6313152" y="1309059"/>
            <a:ext cx="5674993" cy="369332"/>
          </a:xfrm>
          <a:prstGeom prst="rect">
            <a:avLst/>
          </a:prstGeom>
          <a:noFill/>
        </p:spPr>
        <p:txBody>
          <a:bodyPr wrap="square" rtlCol="0">
            <a:spAutoFit/>
          </a:bodyPr>
          <a:lstStyle/>
          <a:p>
            <a:r>
              <a:rPr lang="en-IN" dirty="0">
                <a:solidFill>
                  <a:schemeClr val="accent1"/>
                </a:solidFill>
                <a:latin typeface="Poppins Light" panose="00000400000000000000" pitchFamily="2" charset="0"/>
                <a:cs typeface="Poppins Light" panose="00000400000000000000" pitchFamily="2" charset="0"/>
                <a:hlinkClick r:id="rId4">
                  <a:extLst>
                    <a:ext uri="{A12FA001-AC4F-418D-AE19-62706E023703}">
                      <ahyp:hlinkClr xmlns:ahyp="http://schemas.microsoft.com/office/drawing/2018/hyperlinkcolor" val="tx"/>
                    </a:ext>
                  </a:extLst>
                </a:hlinkClick>
              </a:rPr>
              <a:t>https://cprm-prototype.vercel.app/admin/Users</a:t>
            </a:r>
            <a:endParaRPr lang="en-IN"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207357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E3C227E2-97A6-145F-0518-C68A0F5B405D}"/>
              </a:ext>
            </a:extLst>
          </p:cNvPr>
          <p:cNvSpPr/>
          <p:nvPr/>
        </p:nvSpPr>
        <p:spPr>
          <a:xfrm>
            <a:off x="773073" y="608409"/>
            <a:ext cx="6800544" cy="1380411"/>
          </a:xfrm>
          <a:prstGeom prst="rect">
            <a:avLst/>
          </a:prstGeom>
          <a:noFill/>
          <a:ln/>
        </p:spPr>
        <p:txBody>
          <a:bodyPr wrap="square" lIns="0" tIns="0" rIns="0" bIns="0" rtlCol="0" anchor="t"/>
          <a:lstStyle/>
          <a:p>
            <a:pPr marL="0" indent="0" algn="l">
              <a:lnSpc>
                <a:spcPts val="5400"/>
              </a:lnSpc>
              <a:buNone/>
            </a:pPr>
            <a:r>
              <a:rPr lang="en-US" sz="3200" dirty="0">
                <a:solidFill>
                  <a:srgbClr val="F2F2F3"/>
                </a:solidFill>
                <a:latin typeface="Poppins Light" panose="00000400000000000000" pitchFamily="2" charset="0"/>
                <a:ea typeface="Poppins Light" pitchFamily="34" charset="-122"/>
                <a:cs typeface="Poppins Light" panose="00000400000000000000" pitchFamily="2" charset="0"/>
              </a:rPr>
              <a:t>Display Management: 73 Screens, 1 Control Center</a:t>
            </a:r>
            <a:endParaRPr lang="en-US" sz="3200" dirty="0">
              <a:latin typeface="Poppins Light" panose="00000400000000000000" pitchFamily="2" charset="0"/>
              <a:cs typeface="Poppins Light" panose="00000400000000000000" pitchFamily="2" charset="0"/>
            </a:endParaRPr>
          </a:p>
        </p:txBody>
      </p:sp>
      <p:pic>
        <p:nvPicPr>
          <p:cNvPr id="3" name="Image 1" descr="preencoded.png">
            <a:extLst>
              <a:ext uri="{FF2B5EF4-FFF2-40B4-BE49-F238E27FC236}">
                <a16:creationId xmlns:a16="http://schemas.microsoft.com/office/drawing/2014/main" id="{44583FFE-4C9C-B97D-C078-9A5E3F3C9901}"/>
              </a:ext>
            </a:extLst>
          </p:cNvPr>
          <p:cNvPicPr>
            <a:picLocks noChangeAspect="1"/>
          </p:cNvPicPr>
          <p:nvPr/>
        </p:nvPicPr>
        <p:blipFill>
          <a:blip r:embed="rId2"/>
          <a:stretch>
            <a:fillRect/>
          </a:stretch>
        </p:blipFill>
        <p:spPr>
          <a:xfrm>
            <a:off x="773073" y="2320052"/>
            <a:ext cx="743856" cy="892611"/>
          </a:xfrm>
          <a:prstGeom prst="rect">
            <a:avLst/>
          </a:prstGeom>
        </p:spPr>
      </p:pic>
      <p:sp>
        <p:nvSpPr>
          <p:cNvPr id="4" name="Text 2">
            <a:extLst>
              <a:ext uri="{FF2B5EF4-FFF2-40B4-BE49-F238E27FC236}">
                <a16:creationId xmlns:a16="http://schemas.microsoft.com/office/drawing/2014/main" id="{438F2622-1823-55CC-7408-AEA7115FB741}"/>
              </a:ext>
            </a:extLst>
          </p:cNvPr>
          <p:cNvSpPr/>
          <p:nvPr/>
        </p:nvSpPr>
        <p:spPr>
          <a:xfrm>
            <a:off x="1800184" y="2273261"/>
            <a:ext cx="3229016" cy="345043"/>
          </a:xfrm>
          <a:prstGeom prst="rect">
            <a:avLst/>
          </a:prstGeom>
          <a:noFill/>
          <a:ln/>
        </p:spPr>
        <p:txBody>
          <a:bodyPr wrap="none" lIns="0" tIns="0" rIns="0" bIns="0" rtlCol="0" anchor="t"/>
          <a:lstStyle/>
          <a:p>
            <a:pPr marL="0" indent="0" algn="l">
              <a:lnSpc>
                <a:spcPts val="2700"/>
              </a:lnSpc>
              <a:buNone/>
            </a:pPr>
            <a:r>
              <a:rPr lang="en-US" sz="1600" dirty="0">
                <a:solidFill>
                  <a:srgbClr val="E5E0DF"/>
                </a:solidFill>
                <a:latin typeface="Poppins Light" panose="00000400000000000000" pitchFamily="2" charset="0"/>
                <a:ea typeface="Poppins Light" pitchFamily="34" charset="-122"/>
                <a:cs typeface="Poppins Light" panose="00000400000000000000" pitchFamily="2" charset="0"/>
              </a:rPr>
              <a:t>Centralized Control</a:t>
            </a:r>
            <a:endParaRPr lang="en-US" sz="1600" dirty="0">
              <a:latin typeface="Poppins Light" panose="00000400000000000000" pitchFamily="2" charset="0"/>
              <a:cs typeface="Poppins Light" panose="00000400000000000000" pitchFamily="2" charset="0"/>
            </a:endParaRPr>
          </a:p>
        </p:txBody>
      </p:sp>
      <p:sp>
        <p:nvSpPr>
          <p:cNvPr id="5" name="Text 3">
            <a:extLst>
              <a:ext uri="{FF2B5EF4-FFF2-40B4-BE49-F238E27FC236}">
                <a16:creationId xmlns:a16="http://schemas.microsoft.com/office/drawing/2014/main" id="{68BB686B-B9A9-3BB8-5405-719967527E18}"/>
              </a:ext>
            </a:extLst>
          </p:cNvPr>
          <p:cNvSpPr/>
          <p:nvPr/>
        </p:nvSpPr>
        <p:spPr>
          <a:xfrm>
            <a:off x="1800183" y="2720934"/>
            <a:ext cx="3338346" cy="353378"/>
          </a:xfrm>
          <a:prstGeom prst="rect">
            <a:avLst/>
          </a:prstGeom>
          <a:noFill/>
          <a:ln/>
        </p:spPr>
        <p:txBody>
          <a:bodyPr wrap="none" lIns="0" tIns="0" rIns="0" bIns="0" rtlCol="0" anchor="t"/>
          <a:lstStyle/>
          <a:p>
            <a:pPr marL="0" indent="0" algn="l">
              <a:lnSpc>
                <a:spcPts val="2750"/>
              </a:lnSpc>
              <a:buNone/>
            </a:pPr>
            <a:r>
              <a:rPr lang="en-US" sz="1200" dirty="0">
                <a:solidFill>
                  <a:srgbClr val="E5E0DF"/>
                </a:solidFill>
                <a:latin typeface="Poppins Light" panose="00000400000000000000" pitchFamily="2" charset="0"/>
                <a:ea typeface="Roboto Light" pitchFamily="34" charset="-122"/>
                <a:cs typeface="Poppins Light" panose="00000400000000000000" pitchFamily="2" charset="0"/>
              </a:rPr>
              <a:t>Manage all hospital displays from one interface.</a:t>
            </a:r>
            <a:endParaRPr lang="en-US" sz="1200" dirty="0">
              <a:latin typeface="Poppins Light" panose="00000400000000000000" pitchFamily="2" charset="0"/>
              <a:cs typeface="Poppins Light" panose="00000400000000000000" pitchFamily="2" charset="0"/>
            </a:endParaRPr>
          </a:p>
        </p:txBody>
      </p:sp>
      <p:pic>
        <p:nvPicPr>
          <p:cNvPr id="6" name="Image 2" descr="preencoded.png">
            <a:extLst>
              <a:ext uri="{FF2B5EF4-FFF2-40B4-BE49-F238E27FC236}">
                <a16:creationId xmlns:a16="http://schemas.microsoft.com/office/drawing/2014/main" id="{89C26788-3751-FACF-3BBA-E91BBC64D810}"/>
              </a:ext>
            </a:extLst>
          </p:cNvPr>
          <p:cNvPicPr>
            <a:picLocks noChangeAspect="1"/>
          </p:cNvPicPr>
          <p:nvPr/>
        </p:nvPicPr>
        <p:blipFill>
          <a:blip r:embed="rId3"/>
          <a:stretch>
            <a:fillRect/>
          </a:stretch>
        </p:blipFill>
        <p:spPr>
          <a:xfrm>
            <a:off x="773073" y="3276422"/>
            <a:ext cx="743856" cy="892611"/>
          </a:xfrm>
          <a:prstGeom prst="rect">
            <a:avLst/>
          </a:prstGeom>
        </p:spPr>
      </p:pic>
      <p:sp>
        <p:nvSpPr>
          <p:cNvPr id="7" name="Text 4">
            <a:extLst>
              <a:ext uri="{FF2B5EF4-FFF2-40B4-BE49-F238E27FC236}">
                <a16:creationId xmlns:a16="http://schemas.microsoft.com/office/drawing/2014/main" id="{70C3ACE0-1732-83E9-539A-96AB9B5AAFE7}"/>
              </a:ext>
            </a:extLst>
          </p:cNvPr>
          <p:cNvSpPr/>
          <p:nvPr/>
        </p:nvSpPr>
        <p:spPr>
          <a:xfrm>
            <a:off x="1800183" y="3301157"/>
            <a:ext cx="3464839" cy="345043"/>
          </a:xfrm>
          <a:prstGeom prst="rect">
            <a:avLst/>
          </a:prstGeom>
          <a:noFill/>
          <a:ln/>
        </p:spPr>
        <p:txBody>
          <a:bodyPr wrap="none" lIns="0" tIns="0" rIns="0" bIns="0" rtlCol="0" anchor="t"/>
          <a:lstStyle/>
          <a:p>
            <a:pPr marL="0" indent="0" algn="l">
              <a:lnSpc>
                <a:spcPts val="2700"/>
              </a:lnSpc>
              <a:buNone/>
            </a:pPr>
            <a:r>
              <a:rPr lang="en-US" sz="1600" dirty="0">
                <a:solidFill>
                  <a:srgbClr val="E5E0DF"/>
                </a:solidFill>
                <a:latin typeface="Poppins Light" panose="00000400000000000000" pitchFamily="2" charset="0"/>
                <a:ea typeface="Poppins Light" pitchFamily="34" charset="-122"/>
                <a:cs typeface="Poppins Light" panose="00000400000000000000" pitchFamily="2" charset="0"/>
              </a:rPr>
              <a:t>Content Scheduling &amp; Distribution</a:t>
            </a:r>
            <a:endParaRPr lang="en-US" sz="1600" dirty="0">
              <a:latin typeface="Poppins Light" panose="00000400000000000000" pitchFamily="2" charset="0"/>
              <a:cs typeface="Poppins Light" panose="00000400000000000000" pitchFamily="2" charset="0"/>
            </a:endParaRPr>
          </a:p>
        </p:txBody>
      </p:sp>
      <p:sp>
        <p:nvSpPr>
          <p:cNvPr id="8" name="Text 5">
            <a:extLst>
              <a:ext uri="{FF2B5EF4-FFF2-40B4-BE49-F238E27FC236}">
                <a16:creationId xmlns:a16="http://schemas.microsoft.com/office/drawing/2014/main" id="{61A65C4F-736C-967E-FE3A-D87FAB5BD453}"/>
              </a:ext>
            </a:extLst>
          </p:cNvPr>
          <p:cNvSpPr/>
          <p:nvPr/>
        </p:nvSpPr>
        <p:spPr>
          <a:xfrm>
            <a:off x="1800183" y="3668345"/>
            <a:ext cx="3464838" cy="353378"/>
          </a:xfrm>
          <a:prstGeom prst="rect">
            <a:avLst/>
          </a:prstGeom>
          <a:noFill/>
          <a:ln/>
        </p:spPr>
        <p:txBody>
          <a:bodyPr wrap="none" lIns="0" tIns="0" rIns="0" bIns="0" rtlCol="0" anchor="t"/>
          <a:lstStyle/>
          <a:p>
            <a:pPr marL="0" indent="0" algn="l">
              <a:lnSpc>
                <a:spcPts val="2750"/>
              </a:lnSpc>
              <a:buNone/>
            </a:pPr>
            <a:r>
              <a:rPr lang="en-US" sz="1200" dirty="0">
                <a:solidFill>
                  <a:srgbClr val="E5E0DF"/>
                </a:solidFill>
                <a:latin typeface="Poppins Light" panose="00000400000000000000" pitchFamily="2" charset="0"/>
                <a:ea typeface="Roboto Light" pitchFamily="34" charset="-122"/>
                <a:cs typeface="Poppins Light" panose="00000400000000000000" pitchFamily="2" charset="0"/>
              </a:rPr>
              <a:t>Plan messages and update screens in real-time.</a:t>
            </a:r>
            <a:endParaRPr lang="en-US" sz="1200" dirty="0">
              <a:latin typeface="Poppins Light" panose="00000400000000000000" pitchFamily="2" charset="0"/>
              <a:cs typeface="Poppins Light" panose="00000400000000000000" pitchFamily="2" charset="0"/>
            </a:endParaRPr>
          </a:p>
        </p:txBody>
      </p:sp>
      <p:pic>
        <p:nvPicPr>
          <p:cNvPr id="9" name="Image 3" descr="preencoded.png">
            <a:extLst>
              <a:ext uri="{FF2B5EF4-FFF2-40B4-BE49-F238E27FC236}">
                <a16:creationId xmlns:a16="http://schemas.microsoft.com/office/drawing/2014/main" id="{F6810707-6035-A608-C10A-0A8FF1115A4E}"/>
              </a:ext>
            </a:extLst>
          </p:cNvPr>
          <p:cNvPicPr>
            <a:picLocks noChangeAspect="1"/>
          </p:cNvPicPr>
          <p:nvPr/>
        </p:nvPicPr>
        <p:blipFill>
          <a:blip r:embed="rId4"/>
          <a:stretch>
            <a:fillRect/>
          </a:stretch>
        </p:blipFill>
        <p:spPr>
          <a:xfrm>
            <a:off x="773073" y="4232792"/>
            <a:ext cx="743856" cy="892611"/>
          </a:xfrm>
          <a:prstGeom prst="rect">
            <a:avLst/>
          </a:prstGeom>
        </p:spPr>
      </p:pic>
      <p:sp>
        <p:nvSpPr>
          <p:cNvPr id="10" name="Text 6">
            <a:extLst>
              <a:ext uri="{FF2B5EF4-FFF2-40B4-BE49-F238E27FC236}">
                <a16:creationId xmlns:a16="http://schemas.microsoft.com/office/drawing/2014/main" id="{8D683EBE-AC81-D50D-6230-AF7948C72C43}"/>
              </a:ext>
            </a:extLst>
          </p:cNvPr>
          <p:cNvSpPr/>
          <p:nvPr/>
        </p:nvSpPr>
        <p:spPr>
          <a:xfrm>
            <a:off x="1760708" y="4239697"/>
            <a:ext cx="3338346" cy="345043"/>
          </a:xfrm>
          <a:prstGeom prst="rect">
            <a:avLst/>
          </a:prstGeom>
          <a:noFill/>
          <a:ln/>
        </p:spPr>
        <p:txBody>
          <a:bodyPr wrap="none" lIns="0" tIns="0" rIns="0" bIns="0" rtlCol="0" anchor="t"/>
          <a:lstStyle/>
          <a:p>
            <a:pPr marL="0" indent="0" algn="l">
              <a:lnSpc>
                <a:spcPts val="2700"/>
              </a:lnSpc>
              <a:buNone/>
            </a:pPr>
            <a:r>
              <a:rPr lang="en-US" sz="1600" dirty="0">
                <a:solidFill>
                  <a:srgbClr val="E5E0DF"/>
                </a:solidFill>
                <a:latin typeface="Poppins Light" panose="00000400000000000000" pitchFamily="2" charset="0"/>
                <a:ea typeface="Poppins Light" pitchFamily="34" charset="-122"/>
                <a:cs typeface="Poppins Light" panose="00000400000000000000" pitchFamily="2" charset="0"/>
              </a:rPr>
              <a:t>Emergency Alert Broadcasting</a:t>
            </a:r>
            <a:endParaRPr lang="en-US" sz="1600" dirty="0">
              <a:latin typeface="Poppins Light" panose="00000400000000000000" pitchFamily="2" charset="0"/>
              <a:cs typeface="Poppins Light" panose="00000400000000000000" pitchFamily="2" charset="0"/>
            </a:endParaRPr>
          </a:p>
        </p:txBody>
      </p:sp>
      <p:sp>
        <p:nvSpPr>
          <p:cNvPr id="11" name="Text 7">
            <a:extLst>
              <a:ext uri="{FF2B5EF4-FFF2-40B4-BE49-F238E27FC236}">
                <a16:creationId xmlns:a16="http://schemas.microsoft.com/office/drawing/2014/main" id="{2A6397E8-F344-8689-CD9D-A697D666C069}"/>
              </a:ext>
            </a:extLst>
          </p:cNvPr>
          <p:cNvSpPr/>
          <p:nvPr/>
        </p:nvSpPr>
        <p:spPr>
          <a:xfrm>
            <a:off x="1745518" y="4662427"/>
            <a:ext cx="3338346" cy="353378"/>
          </a:xfrm>
          <a:prstGeom prst="rect">
            <a:avLst/>
          </a:prstGeom>
          <a:noFill/>
          <a:ln/>
        </p:spPr>
        <p:txBody>
          <a:bodyPr wrap="none" lIns="0" tIns="0" rIns="0" bIns="0" rtlCol="0" anchor="t"/>
          <a:lstStyle/>
          <a:p>
            <a:pPr marL="0" indent="0" algn="l">
              <a:lnSpc>
                <a:spcPts val="2750"/>
              </a:lnSpc>
              <a:buNone/>
            </a:pPr>
            <a:r>
              <a:rPr lang="en-US" sz="1200" dirty="0">
                <a:solidFill>
                  <a:srgbClr val="E5E0DF"/>
                </a:solidFill>
                <a:latin typeface="Poppins Light" panose="00000400000000000000" pitchFamily="2" charset="0"/>
                <a:ea typeface="Roboto Light" pitchFamily="34" charset="-122"/>
                <a:cs typeface="Poppins Light" panose="00000400000000000000" pitchFamily="2" charset="0"/>
              </a:rPr>
              <a:t>Instantly send critical alerts to all devices.</a:t>
            </a:r>
            <a:endParaRPr lang="en-US" sz="1200" dirty="0">
              <a:latin typeface="Poppins Light" panose="00000400000000000000" pitchFamily="2" charset="0"/>
              <a:cs typeface="Poppins Light" panose="00000400000000000000" pitchFamily="2" charset="0"/>
            </a:endParaRPr>
          </a:p>
        </p:txBody>
      </p:sp>
      <p:pic>
        <p:nvPicPr>
          <p:cNvPr id="12" name="Image 4" descr="preencoded.png">
            <a:extLst>
              <a:ext uri="{FF2B5EF4-FFF2-40B4-BE49-F238E27FC236}">
                <a16:creationId xmlns:a16="http://schemas.microsoft.com/office/drawing/2014/main" id="{5A976AAA-33B2-7000-86D6-C3154D198250}"/>
              </a:ext>
            </a:extLst>
          </p:cNvPr>
          <p:cNvPicPr>
            <a:picLocks noChangeAspect="1"/>
          </p:cNvPicPr>
          <p:nvPr/>
        </p:nvPicPr>
        <p:blipFill>
          <a:blip r:embed="rId5"/>
          <a:stretch>
            <a:fillRect/>
          </a:stretch>
        </p:blipFill>
        <p:spPr>
          <a:xfrm>
            <a:off x="773073" y="5125403"/>
            <a:ext cx="743856" cy="892611"/>
          </a:xfrm>
          <a:prstGeom prst="rect">
            <a:avLst/>
          </a:prstGeom>
        </p:spPr>
      </p:pic>
      <p:sp>
        <p:nvSpPr>
          <p:cNvPr id="13" name="Text 8">
            <a:extLst>
              <a:ext uri="{FF2B5EF4-FFF2-40B4-BE49-F238E27FC236}">
                <a16:creationId xmlns:a16="http://schemas.microsoft.com/office/drawing/2014/main" id="{311EF755-96E1-0BB5-FAEE-11E595529CB6}"/>
              </a:ext>
            </a:extLst>
          </p:cNvPr>
          <p:cNvSpPr/>
          <p:nvPr/>
        </p:nvSpPr>
        <p:spPr>
          <a:xfrm>
            <a:off x="1730329" y="5154453"/>
            <a:ext cx="3368725" cy="345043"/>
          </a:xfrm>
          <a:prstGeom prst="rect">
            <a:avLst/>
          </a:prstGeom>
          <a:noFill/>
          <a:ln/>
        </p:spPr>
        <p:txBody>
          <a:bodyPr wrap="none" lIns="0" tIns="0" rIns="0" bIns="0" rtlCol="0" anchor="t"/>
          <a:lstStyle/>
          <a:p>
            <a:pPr marL="0" indent="0" algn="l">
              <a:lnSpc>
                <a:spcPts val="2700"/>
              </a:lnSpc>
              <a:buNone/>
            </a:pPr>
            <a:r>
              <a:rPr lang="en-US" sz="1600" dirty="0">
                <a:solidFill>
                  <a:srgbClr val="E5E0DF"/>
                </a:solidFill>
                <a:latin typeface="Poppins Light" panose="00000400000000000000" pitchFamily="2" charset="0"/>
                <a:ea typeface="Poppins Light" pitchFamily="34" charset="-122"/>
                <a:cs typeface="Poppins Light" panose="00000400000000000000" pitchFamily="2" charset="0"/>
              </a:rPr>
              <a:t>Display Health Monitoring</a:t>
            </a:r>
            <a:endParaRPr lang="en-US" sz="1600" dirty="0">
              <a:latin typeface="Poppins Light" panose="00000400000000000000" pitchFamily="2" charset="0"/>
              <a:cs typeface="Poppins Light" panose="00000400000000000000" pitchFamily="2" charset="0"/>
            </a:endParaRPr>
          </a:p>
        </p:txBody>
      </p:sp>
      <p:sp>
        <p:nvSpPr>
          <p:cNvPr id="14" name="Text 9">
            <a:extLst>
              <a:ext uri="{FF2B5EF4-FFF2-40B4-BE49-F238E27FC236}">
                <a16:creationId xmlns:a16="http://schemas.microsoft.com/office/drawing/2014/main" id="{C8CC0E12-FA51-FC6A-17D8-F2A3A98554F6}"/>
              </a:ext>
            </a:extLst>
          </p:cNvPr>
          <p:cNvSpPr/>
          <p:nvPr/>
        </p:nvSpPr>
        <p:spPr>
          <a:xfrm>
            <a:off x="1730329" y="5512770"/>
            <a:ext cx="3464838" cy="353378"/>
          </a:xfrm>
          <a:prstGeom prst="rect">
            <a:avLst/>
          </a:prstGeom>
          <a:noFill/>
          <a:ln/>
        </p:spPr>
        <p:txBody>
          <a:bodyPr wrap="none" lIns="0" tIns="0" rIns="0" bIns="0" rtlCol="0" anchor="t"/>
          <a:lstStyle/>
          <a:p>
            <a:pPr marL="0" indent="0" algn="l">
              <a:lnSpc>
                <a:spcPts val="2750"/>
              </a:lnSpc>
              <a:buNone/>
            </a:pPr>
            <a:r>
              <a:rPr lang="en-US" sz="1200" dirty="0">
                <a:solidFill>
                  <a:srgbClr val="E5E0DF"/>
                </a:solidFill>
                <a:latin typeface="Poppins Light" panose="00000400000000000000" pitchFamily="2" charset="0"/>
                <a:ea typeface="Roboto Light" pitchFamily="34" charset="-122"/>
                <a:cs typeface="Poppins Light" panose="00000400000000000000" pitchFamily="2" charset="0"/>
              </a:rPr>
              <a:t>Track status and performance continuously.</a:t>
            </a:r>
            <a:endParaRPr lang="en-US" sz="1200" dirty="0">
              <a:latin typeface="Poppins Light" panose="00000400000000000000" pitchFamily="2" charset="0"/>
              <a:cs typeface="Poppins Light" panose="00000400000000000000" pitchFamily="2" charset="0"/>
            </a:endParaRPr>
          </a:p>
        </p:txBody>
      </p:sp>
      <p:pic>
        <p:nvPicPr>
          <p:cNvPr id="15" name="Picture 14">
            <a:extLst>
              <a:ext uri="{FF2B5EF4-FFF2-40B4-BE49-F238E27FC236}">
                <a16:creationId xmlns:a16="http://schemas.microsoft.com/office/drawing/2014/main" id="{CBC2102D-AAD3-6A3A-DAAD-7ECDF3159D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42155" y="2477933"/>
            <a:ext cx="5624051" cy="3163528"/>
          </a:xfrm>
          <a:prstGeom prst="rect">
            <a:avLst/>
          </a:prstGeom>
        </p:spPr>
      </p:pic>
      <p:sp>
        <p:nvSpPr>
          <p:cNvPr id="16" name="TextBox 15">
            <a:extLst>
              <a:ext uri="{FF2B5EF4-FFF2-40B4-BE49-F238E27FC236}">
                <a16:creationId xmlns:a16="http://schemas.microsoft.com/office/drawing/2014/main" id="{62C91D13-7601-B7AC-BF4A-A3F030112950}"/>
              </a:ext>
            </a:extLst>
          </p:cNvPr>
          <p:cNvSpPr txBox="1"/>
          <p:nvPr/>
        </p:nvSpPr>
        <p:spPr>
          <a:xfrm>
            <a:off x="5834020" y="1988820"/>
            <a:ext cx="6097656" cy="369332"/>
          </a:xfrm>
          <a:prstGeom prst="rect">
            <a:avLst/>
          </a:prstGeom>
          <a:noFill/>
        </p:spPr>
        <p:txBody>
          <a:bodyPr wrap="square">
            <a:spAutoFit/>
          </a:bodyPr>
          <a:lstStyle/>
          <a:p>
            <a:r>
              <a:rPr lang="en-IN" dirty="0">
                <a:solidFill>
                  <a:schemeClr val="accent1"/>
                </a:solidFill>
                <a:latin typeface="Poppins Light" panose="00000400000000000000" pitchFamily="2" charset="0"/>
                <a:cs typeface="Poppins Light" panose="00000400000000000000" pitchFamily="2" charset="0"/>
                <a:hlinkClick r:id="rId7">
                  <a:extLst>
                    <a:ext uri="{A12FA001-AC4F-418D-AE19-62706E023703}">
                      <ahyp:hlinkClr xmlns:ahyp="http://schemas.microsoft.com/office/drawing/2018/hyperlinkcolor" val="tx"/>
                    </a:ext>
                  </a:extLst>
                </a:hlinkClick>
              </a:rPr>
              <a:t>https://cprm-prototype.vercel.app/admin/displays</a:t>
            </a:r>
            <a:endParaRPr lang="en-IN" dirty="0">
              <a:solidFill>
                <a:schemeClr val="accent1"/>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151941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1089</Words>
  <Application>Microsoft Office PowerPoint</Application>
  <PresentationFormat>Widescreen</PresentationFormat>
  <Paragraphs>207</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Poppins Light</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Gàuresh Pai</dc:creator>
  <cp:lastModifiedBy>Gàuresh Pai</cp:lastModifiedBy>
  <cp:revision>19</cp:revision>
  <dcterms:created xsi:type="dcterms:W3CDTF">2025-06-12T20:45:35Z</dcterms:created>
  <dcterms:modified xsi:type="dcterms:W3CDTF">2025-06-12T23:07:22Z</dcterms:modified>
</cp:coreProperties>
</file>